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334" r:id="rId3"/>
    <p:sldId id="335" r:id="rId4"/>
    <p:sldId id="336" r:id="rId5"/>
    <p:sldId id="337" r:id="rId6"/>
    <p:sldId id="338" r:id="rId7"/>
    <p:sldId id="339" r:id="rId8"/>
    <p:sldId id="340" r:id="rId9"/>
    <p:sldId id="343" r:id="rId10"/>
    <p:sldId id="341" r:id="rId11"/>
    <p:sldId id="344" r:id="rId12"/>
    <p:sldId id="350" r:id="rId13"/>
    <p:sldId id="353" r:id="rId14"/>
    <p:sldId id="354" r:id="rId15"/>
    <p:sldId id="355" r:id="rId16"/>
    <p:sldId id="356" r:id="rId17"/>
    <p:sldId id="349" r:id="rId18"/>
    <p:sldId id="345" r:id="rId19"/>
    <p:sldId id="347" r:id="rId20"/>
    <p:sldId id="357" r:id="rId21"/>
    <p:sldId id="348" r:id="rId22"/>
    <p:sldId id="351" r:id="rId23"/>
    <p:sldId id="352" r:id="rId24"/>
    <p:sldId id="28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356"/>
    <p:restoredTop sz="88925"/>
  </p:normalViewPr>
  <p:slideViewPr>
    <p:cSldViewPr snapToGrid="0">
      <p:cViewPr varScale="1">
        <p:scale>
          <a:sx n="68" d="100"/>
          <a:sy n="68" d="100"/>
        </p:scale>
        <p:origin x="208" y="12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8/15/25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PMOS (p-channel metal-oxide-semiconductor) refers to a type of field-effect transistor (FET) where the current flow is carried by positively charged "holes"</a:t>
            </a:r>
          </a:p>
          <a:p>
            <a:r>
              <a:rPr lang="en-US" dirty="0"/>
              <a:t>NMOS (n-type metal–oxide–semiconductor) refers to a type of field-effect transistor (FET)  where the channel between the source and drain is made of n-type semiconductor material</a:t>
            </a:r>
          </a:p>
        </p:txBody>
      </p:sp>
      <p:sp>
        <p:nvSpPr>
          <p:cNvPr id="4" name="Slide Number Placeholder 3"/>
          <p:cNvSpPr>
            <a:spLocks noGrp="1"/>
          </p:cNvSpPr>
          <p:nvPr>
            <p:ph type="sldNum" sz="quarter" idx="5"/>
          </p:nvPr>
        </p:nvSpPr>
        <p:spPr/>
        <p:txBody>
          <a:bodyPr/>
          <a:lstStyle/>
          <a:p>
            <a:fld id="{9F4414A0-4E43-B244-BF62-FDB8F38845D2}" type="slidenum">
              <a:rPr lang="en-US" smtClean="0"/>
              <a:t>9</a:t>
            </a:fld>
            <a:endParaRPr lang="en-US"/>
          </a:p>
        </p:txBody>
      </p:sp>
    </p:spTree>
    <p:extLst>
      <p:ext uri="{BB962C8B-B14F-4D97-AF65-F5344CB8AC3E}">
        <p14:creationId xmlns:p14="http://schemas.microsoft.com/office/powerpoint/2010/main" val="3939839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8/15/25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8/15/25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8/15/25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8/15/25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8/15/25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8/15/25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8/15/25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8/15/25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8/15/25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8/15/25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8/15/25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8/15/25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6.xml"/><Relationship Id="rId6" Type="http://schemas.openxmlformats.org/officeDocument/2006/relationships/image" Target="../media/image28.jpeg"/><Relationship Id="rId5" Type="http://schemas.openxmlformats.org/officeDocument/2006/relationships/image" Target="../media/image22.jpg"/><Relationship Id="rId4" Type="http://schemas.openxmlformats.org/officeDocument/2006/relationships/image" Target="../media/image27.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Solid State Computing</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CA20B-F45D-333E-76CA-1264A3F54F7C}"/>
              </a:ext>
            </a:extLst>
          </p:cNvPr>
          <p:cNvSpPr>
            <a:spLocks noGrp="1"/>
          </p:cNvSpPr>
          <p:nvPr>
            <p:ph type="title"/>
          </p:nvPr>
        </p:nvSpPr>
        <p:spPr/>
        <p:txBody>
          <a:bodyPr/>
          <a:lstStyle/>
          <a:p>
            <a:r>
              <a:rPr lang="en-US" dirty="0"/>
              <a:t>We use transistors to implement "gates"</a:t>
            </a:r>
          </a:p>
        </p:txBody>
      </p:sp>
      <p:sp>
        <p:nvSpPr>
          <p:cNvPr id="3" name="Content Placeholder 2">
            <a:extLst>
              <a:ext uri="{FF2B5EF4-FFF2-40B4-BE49-F238E27FC236}">
                <a16:creationId xmlns:a16="http://schemas.microsoft.com/office/drawing/2014/main" id="{2DFF8340-A31F-8E19-83A3-CB2005E5C07F}"/>
              </a:ext>
            </a:extLst>
          </p:cNvPr>
          <p:cNvSpPr>
            <a:spLocks noGrp="1"/>
          </p:cNvSpPr>
          <p:nvPr>
            <p:ph idx="1"/>
          </p:nvPr>
        </p:nvSpPr>
        <p:spPr>
          <a:xfrm>
            <a:off x="838200" y="1825625"/>
            <a:ext cx="6366468" cy="4351338"/>
          </a:xfrm>
        </p:spPr>
        <p:txBody>
          <a:bodyPr>
            <a:normAutofit/>
          </a:bodyPr>
          <a:lstStyle/>
          <a:p>
            <a:r>
              <a:rPr lang="en-US" dirty="0"/>
              <a:t>When we build digital logic we think in terms of abstractions that we call "gates"</a:t>
            </a:r>
          </a:p>
          <a:p>
            <a:r>
              <a:rPr lang="en-US" dirty="0"/>
              <a:t>Gates let us think about in 1's and 0's instead of voltages</a:t>
            </a:r>
          </a:p>
          <a:p>
            <a:r>
              <a:rPr lang="en-US" dirty="0"/>
              <a:t>The simplest gate is a "not" gate where the output is the opposite of the input</a:t>
            </a:r>
          </a:p>
          <a:p>
            <a:r>
              <a:rPr lang="en-US" dirty="0"/>
              <a:t>It demonstrates a circuit that reacts – like a simple "if" statement</a:t>
            </a:r>
          </a:p>
          <a:p>
            <a:r>
              <a:rPr lang="en-US" dirty="0"/>
              <a:t>We will build more complex logic circuits</a:t>
            </a:r>
          </a:p>
          <a:p>
            <a:endParaRPr lang="en-US" dirty="0"/>
          </a:p>
        </p:txBody>
      </p:sp>
      <p:pic>
        <p:nvPicPr>
          <p:cNvPr id="5" name="Picture 4" descr="A white dot in a black background&#10;&#10;AI-generated content may be incorrect.">
            <a:extLst>
              <a:ext uri="{FF2B5EF4-FFF2-40B4-BE49-F238E27FC236}">
                <a16:creationId xmlns:a16="http://schemas.microsoft.com/office/drawing/2014/main" id="{2087AEBF-5040-8174-9BF1-B74BCD3204CE}"/>
              </a:ext>
            </a:extLst>
          </p:cNvPr>
          <p:cNvPicPr>
            <a:picLocks noChangeAspect="1"/>
          </p:cNvPicPr>
          <p:nvPr/>
        </p:nvPicPr>
        <p:blipFill>
          <a:blip r:embed="rId2"/>
          <a:stretch>
            <a:fillRect/>
          </a:stretch>
        </p:blipFill>
        <p:spPr>
          <a:xfrm>
            <a:off x="8028634" y="1690689"/>
            <a:ext cx="3486778" cy="1255240"/>
          </a:xfrm>
          <a:prstGeom prst="rect">
            <a:avLst/>
          </a:prstGeom>
        </p:spPr>
      </p:pic>
      <p:graphicFrame>
        <p:nvGraphicFramePr>
          <p:cNvPr id="6" name="Table 5">
            <a:extLst>
              <a:ext uri="{FF2B5EF4-FFF2-40B4-BE49-F238E27FC236}">
                <a16:creationId xmlns:a16="http://schemas.microsoft.com/office/drawing/2014/main" id="{880131AB-DA3E-C7BB-9B9B-6748D78A3622}"/>
              </a:ext>
            </a:extLst>
          </p:cNvPr>
          <p:cNvGraphicFramePr>
            <a:graphicFrameLocks noGrp="1"/>
          </p:cNvGraphicFramePr>
          <p:nvPr>
            <p:extLst>
              <p:ext uri="{D42A27DB-BD31-4B8C-83A1-F6EECF244321}">
                <p14:modId xmlns:p14="http://schemas.microsoft.com/office/powerpoint/2010/main" val="4204216143"/>
              </p:ext>
            </p:extLst>
          </p:nvPr>
        </p:nvGraphicFramePr>
        <p:xfrm>
          <a:off x="8171544" y="3593493"/>
          <a:ext cx="2891692" cy="1255239"/>
        </p:xfrm>
        <a:graphic>
          <a:graphicData uri="http://schemas.openxmlformats.org/drawingml/2006/table">
            <a:tbl>
              <a:tblPr firstRow="1" bandRow="1">
                <a:tableStyleId>{5C22544A-7EE6-4342-B048-85BDC9FD1C3A}</a:tableStyleId>
              </a:tblPr>
              <a:tblGrid>
                <a:gridCol w="1445846">
                  <a:extLst>
                    <a:ext uri="{9D8B030D-6E8A-4147-A177-3AD203B41FA5}">
                      <a16:colId xmlns:a16="http://schemas.microsoft.com/office/drawing/2014/main" val="434005091"/>
                    </a:ext>
                  </a:extLst>
                </a:gridCol>
                <a:gridCol w="1445846">
                  <a:extLst>
                    <a:ext uri="{9D8B030D-6E8A-4147-A177-3AD203B41FA5}">
                      <a16:colId xmlns:a16="http://schemas.microsoft.com/office/drawing/2014/main" val="1017842541"/>
                    </a:ext>
                  </a:extLst>
                </a:gridCol>
              </a:tblGrid>
              <a:tr h="418413">
                <a:tc>
                  <a:txBody>
                    <a:bodyPr/>
                    <a:lstStyle/>
                    <a:p>
                      <a:pPr algn="ctr"/>
                      <a:r>
                        <a:rPr lang="en-US" dirty="0"/>
                        <a:t>Input</a:t>
                      </a:r>
                    </a:p>
                  </a:txBody>
                  <a:tcPr/>
                </a:tc>
                <a:tc>
                  <a:txBody>
                    <a:bodyPr/>
                    <a:lstStyle/>
                    <a:p>
                      <a:pPr algn="ctr"/>
                      <a:r>
                        <a:rPr lang="en-US" dirty="0"/>
                        <a:t>Output</a:t>
                      </a:r>
                    </a:p>
                  </a:txBody>
                  <a:tcPr/>
                </a:tc>
                <a:extLst>
                  <a:ext uri="{0D108BD9-81ED-4DB2-BD59-A6C34878D82A}">
                    <a16:rowId xmlns:a16="http://schemas.microsoft.com/office/drawing/2014/main" val="1893480945"/>
                  </a:ext>
                </a:extLst>
              </a:tr>
              <a:tr h="418413">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418413">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sp>
        <p:nvSpPr>
          <p:cNvPr id="4" name="TextBox 3">
            <a:extLst>
              <a:ext uri="{FF2B5EF4-FFF2-40B4-BE49-F238E27FC236}">
                <a16:creationId xmlns:a16="http://schemas.microsoft.com/office/drawing/2014/main" id="{FC79DBCD-9B0A-5DAA-FF6C-944E0BC840A3}"/>
              </a:ext>
            </a:extLst>
          </p:cNvPr>
          <p:cNvSpPr txBox="1"/>
          <p:nvPr/>
        </p:nvSpPr>
        <p:spPr>
          <a:xfrm>
            <a:off x="7483751" y="5496296"/>
            <a:ext cx="4708250" cy="338554"/>
          </a:xfrm>
          <a:prstGeom prst="rect">
            <a:avLst/>
          </a:prstGeom>
          <a:noFill/>
        </p:spPr>
        <p:txBody>
          <a:bodyPr wrap="square">
            <a:spAutoFit/>
          </a:bodyPr>
          <a:lstStyle/>
          <a:p>
            <a:r>
              <a:rPr lang="en-US" sz="1600" dirty="0"/>
              <a:t>https://</a:t>
            </a:r>
            <a:r>
              <a:rPr lang="en-US" sz="1600" dirty="0" err="1"/>
              <a:t>en.wikipedia.org</a:t>
            </a:r>
            <a:r>
              <a:rPr lang="en-US" sz="1600" dirty="0"/>
              <a:t>/wiki/Inverter_(</a:t>
            </a:r>
            <a:r>
              <a:rPr lang="en-US" sz="1600" dirty="0" err="1"/>
              <a:t>logic_gate</a:t>
            </a:r>
            <a:r>
              <a:rPr lang="en-US" sz="1600" dirty="0"/>
              <a:t>)</a:t>
            </a:r>
          </a:p>
        </p:txBody>
      </p:sp>
    </p:spTree>
    <p:extLst>
      <p:ext uri="{BB962C8B-B14F-4D97-AF65-F5344CB8AC3E}">
        <p14:creationId xmlns:p14="http://schemas.microsoft.com/office/powerpoint/2010/main" val="1244467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E0217-D87A-E330-093E-404344863C8D}"/>
              </a:ext>
            </a:extLst>
          </p:cNvPr>
          <p:cNvSpPr>
            <a:spLocks noGrp="1"/>
          </p:cNvSpPr>
          <p:nvPr>
            <p:ph type="title"/>
          </p:nvPr>
        </p:nvSpPr>
        <p:spPr/>
        <p:txBody>
          <a:bodyPr/>
          <a:lstStyle/>
          <a:p>
            <a:r>
              <a:rPr lang="en-US" dirty="0"/>
              <a:t>Not gates over time..</a:t>
            </a:r>
          </a:p>
        </p:txBody>
      </p:sp>
      <p:sp>
        <p:nvSpPr>
          <p:cNvPr id="3" name="Content Placeholder 2">
            <a:extLst>
              <a:ext uri="{FF2B5EF4-FFF2-40B4-BE49-F238E27FC236}">
                <a16:creationId xmlns:a16="http://schemas.microsoft.com/office/drawing/2014/main" id="{AEFFE1DF-FF7E-1FD9-EA0B-269E45B62A47}"/>
              </a:ext>
            </a:extLst>
          </p:cNvPr>
          <p:cNvSpPr>
            <a:spLocks noGrp="1"/>
          </p:cNvSpPr>
          <p:nvPr>
            <p:ph idx="1"/>
          </p:nvPr>
        </p:nvSpPr>
        <p:spPr>
          <a:xfrm>
            <a:off x="838200" y="1825625"/>
            <a:ext cx="3624954" cy="4351338"/>
          </a:xfrm>
        </p:spPr>
        <p:txBody>
          <a:bodyPr>
            <a:normAutofit lnSpcReduction="10000"/>
          </a:bodyPr>
          <a:lstStyle/>
          <a:p>
            <a:r>
              <a:rPr lang="en-US" dirty="0"/>
              <a:t>NMOS transistors were available much earlier than PMOS</a:t>
            </a:r>
          </a:p>
          <a:p>
            <a:pPr lvl="1"/>
            <a:r>
              <a:rPr lang="en-US" dirty="0"/>
              <a:t>Power hungry</a:t>
            </a:r>
          </a:p>
          <a:p>
            <a:pPr lvl="1"/>
            <a:r>
              <a:rPr lang="en-US" dirty="0"/>
              <a:t>Lots of heat</a:t>
            </a:r>
          </a:p>
          <a:p>
            <a:r>
              <a:rPr lang="en-US" dirty="0"/>
              <a:t>NMOS + PMOS</a:t>
            </a:r>
          </a:p>
          <a:p>
            <a:pPr lvl="1"/>
            <a:r>
              <a:rPr lang="en-US" dirty="0"/>
              <a:t>Reduced power</a:t>
            </a:r>
          </a:p>
          <a:p>
            <a:pPr lvl="1"/>
            <a:r>
              <a:rPr lang="en-US" dirty="0"/>
              <a:t>Reduced heat</a:t>
            </a:r>
          </a:p>
          <a:p>
            <a:r>
              <a:rPr lang="en-US" dirty="0"/>
              <a:t>Power and heat greatly affect chip density</a:t>
            </a:r>
          </a:p>
        </p:txBody>
      </p:sp>
      <p:pic>
        <p:nvPicPr>
          <p:cNvPr id="4" name="Picture 3" descr="A white dot in a black background&#10;&#10;AI-generated content may be incorrect.">
            <a:extLst>
              <a:ext uri="{FF2B5EF4-FFF2-40B4-BE49-F238E27FC236}">
                <a16:creationId xmlns:a16="http://schemas.microsoft.com/office/drawing/2014/main" id="{AC57A089-CC89-3CA4-63E6-880FD26DB725}"/>
              </a:ext>
            </a:extLst>
          </p:cNvPr>
          <p:cNvPicPr>
            <a:picLocks noChangeAspect="1"/>
          </p:cNvPicPr>
          <p:nvPr/>
        </p:nvPicPr>
        <p:blipFill>
          <a:blip r:embed="rId2"/>
          <a:stretch>
            <a:fillRect/>
          </a:stretch>
        </p:blipFill>
        <p:spPr>
          <a:xfrm>
            <a:off x="7867022" y="283919"/>
            <a:ext cx="3486778" cy="1255240"/>
          </a:xfrm>
          <a:prstGeom prst="rect">
            <a:avLst/>
          </a:prstGeom>
        </p:spPr>
      </p:pic>
      <p:grpSp>
        <p:nvGrpSpPr>
          <p:cNvPr id="17" name="Group 16" descr="A diagram of a CMOS Not gate using a NMOS and PMOS transistor with no resistor is needed.">
            <a:extLst>
              <a:ext uri="{FF2B5EF4-FFF2-40B4-BE49-F238E27FC236}">
                <a16:creationId xmlns:a16="http://schemas.microsoft.com/office/drawing/2014/main" id="{60B54E68-3183-8445-C207-1C267382CA3B}"/>
              </a:ext>
            </a:extLst>
          </p:cNvPr>
          <p:cNvGrpSpPr/>
          <p:nvPr/>
        </p:nvGrpSpPr>
        <p:grpSpPr>
          <a:xfrm>
            <a:off x="8427974" y="2016474"/>
            <a:ext cx="3233043" cy="3401940"/>
            <a:chOff x="7742174" y="2118074"/>
            <a:chExt cx="3233043" cy="3401940"/>
          </a:xfrm>
        </p:grpSpPr>
        <p:pic>
          <p:nvPicPr>
            <p:cNvPr id="5" name="Picture 4"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60D95DC3-9B41-54B9-AC32-F123BFC24127}"/>
                </a:ext>
              </a:extLst>
            </p:cNvPr>
            <p:cNvPicPr>
              <a:picLocks noChangeAspect="1"/>
            </p:cNvPicPr>
            <p:nvPr/>
          </p:nvPicPr>
          <p:blipFill>
            <a:blip r:embed="rId3"/>
            <a:srcRect l="19468" r="21660" b="15929"/>
            <a:stretch/>
          </p:blipFill>
          <p:spPr>
            <a:xfrm>
              <a:off x="8331201" y="2118074"/>
              <a:ext cx="1949596" cy="3101626"/>
            </a:xfrm>
            <a:prstGeom prst="rect">
              <a:avLst/>
            </a:prstGeom>
          </p:spPr>
        </p:pic>
        <p:sp>
          <p:nvSpPr>
            <p:cNvPr id="11" name="TextBox 10">
              <a:extLst>
                <a:ext uri="{FF2B5EF4-FFF2-40B4-BE49-F238E27FC236}">
                  <a16:creationId xmlns:a16="http://schemas.microsoft.com/office/drawing/2014/main" id="{3B51165D-B18D-7EF0-7797-1035F3FEC95F}"/>
                </a:ext>
              </a:extLst>
            </p:cNvPr>
            <p:cNvSpPr txBox="1"/>
            <p:nvPr/>
          </p:nvSpPr>
          <p:spPr>
            <a:xfrm>
              <a:off x="7742174" y="22496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3" name="TextBox 12">
              <a:extLst>
                <a:ext uri="{FF2B5EF4-FFF2-40B4-BE49-F238E27FC236}">
                  <a16:creationId xmlns:a16="http://schemas.microsoft.com/office/drawing/2014/main" id="{C76FE90C-5F16-BF45-26B6-58EB6B0AA989}"/>
                </a:ext>
              </a:extLst>
            </p:cNvPr>
            <p:cNvSpPr txBox="1"/>
            <p:nvPr/>
          </p:nvSpPr>
          <p:spPr>
            <a:xfrm>
              <a:off x="10280796" y="3578010"/>
              <a:ext cx="694421" cy="523220"/>
            </a:xfrm>
            <a:prstGeom prst="rect">
              <a:avLst/>
            </a:prstGeom>
            <a:solidFill>
              <a:schemeClr val="bg1"/>
            </a:solidFill>
          </p:spPr>
          <p:txBody>
            <a:bodyPr wrap="none" rtlCol="0">
              <a:spAutoFit/>
            </a:bodyPr>
            <a:lstStyle/>
            <a:p>
              <a:r>
                <a:rPr lang="en-US" sz="2800" dirty="0"/>
                <a:t>out</a:t>
              </a:r>
            </a:p>
          </p:txBody>
        </p:sp>
        <p:sp>
          <p:nvSpPr>
            <p:cNvPr id="14" name="TextBox 13">
              <a:extLst>
                <a:ext uri="{FF2B5EF4-FFF2-40B4-BE49-F238E27FC236}">
                  <a16:creationId xmlns:a16="http://schemas.microsoft.com/office/drawing/2014/main" id="{0691E9AE-B99C-0673-838B-4F45BE2BA3A3}"/>
                </a:ext>
              </a:extLst>
            </p:cNvPr>
            <p:cNvSpPr txBox="1"/>
            <p:nvPr/>
          </p:nvSpPr>
          <p:spPr>
            <a:xfrm>
              <a:off x="7944686" y="3563214"/>
              <a:ext cx="402674" cy="523220"/>
            </a:xfrm>
            <a:prstGeom prst="rect">
              <a:avLst/>
            </a:prstGeom>
            <a:solidFill>
              <a:schemeClr val="bg1"/>
            </a:solidFill>
          </p:spPr>
          <p:txBody>
            <a:bodyPr wrap="none" rtlCol="0">
              <a:spAutoFit/>
            </a:bodyPr>
            <a:lstStyle/>
            <a:p>
              <a:r>
                <a:rPr lang="en-US" sz="2800" dirty="0"/>
                <a:t>A</a:t>
              </a:r>
            </a:p>
          </p:txBody>
        </p:sp>
        <p:sp>
          <p:nvSpPr>
            <p:cNvPr id="15" name="TextBox 14">
              <a:extLst>
                <a:ext uri="{FF2B5EF4-FFF2-40B4-BE49-F238E27FC236}">
                  <a16:creationId xmlns:a16="http://schemas.microsoft.com/office/drawing/2014/main" id="{1812F44E-7F26-AFA6-AB0F-70F0199CC85F}"/>
                </a:ext>
              </a:extLst>
            </p:cNvPr>
            <p:cNvSpPr txBox="1"/>
            <p:nvPr/>
          </p:nvSpPr>
          <p:spPr>
            <a:xfrm>
              <a:off x="9373556" y="4935239"/>
              <a:ext cx="499109" cy="584775"/>
            </a:xfrm>
            <a:prstGeom prst="rect">
              <a:avLst/>
            </a:prstGeom>
            <a:noFill/>
          </p:spPr>
          <p:txBody>
            <a:bodyPr wrap="square" rtlCol="0">
              <a:spAutoFit/>
            </a:bodyPr>
            <a:lstStyle/>
            <a:p>
              <a:r>
                <a:rPr lang="en-US" sz="3200" dirty="0"/>
                <a:t>⏚</a:t>
              </a:r>
            </a:p>
          </p:txBody>
        </p:sp>
      </p:grpSp>
      <p:grpSp>
        <p:nvGrpSpPr>
          <p:cNvPr id="19" name="Group 18" descr="A diagram of a NOT gate using a single NMOS transistor with a resistor.">
            <a:extLst>
              <a:ext uri="{FF2B5EF4-FFF2-40B4-BE49-F238E27FC236}">
                <a16:creationId xmlns:a16="http://schemas.microsoft.com/office/drawing/2014/main" id="{6867A5DF-ACD0-C6B8-1E3F-7D0B02607FFF}"/>
              </a:ext>
            </a:extLst>
          </p:cNvPr>
          <p:cNvGrpSpPr/>
          <p:nvPr/>
        </p:nvGrpSpPr>
        <p:grpSpPr>
          <a:xfrm>
            <a:off x="5023686" y="2100590"/>
            <a:ext cx="2785743" cy="3284784"/>
            <a:chOff x="4871286" y="2100590"/>
            <a:chExt cx="2785743" cy="3284784"/>
          </a:xfrm>
        </p:grpSpPr>
        <p:pic>
          <p:nvPicPr>
            <p:cNvPr id="6" name="Picture 5" descr="A diagram of a Not gate implemented with a single transistor using NMOS.  The key is when the input is 1, to create the output of zero, current is drawn through a  resistor, and the output is shorted to ground.">
              <a:extLst>
                <a:ext uri="{FF2B5EF4-FFF2-40B4-BE49-F238E27FC236}">
                  <a16:creationId xmlns:a16="http://schemas.microsoft.com/office/drawing/2014/main" id="{F12DE4C7-740D-67F8-18DE-3BB80189BF52}"/>
                </a:ext>
              </a:extLst>
            </p:cNvPr>
            <p:cNvPicPr>
              <a:picLocks noChangeAspect="1"/>
            </p:cNvPicPr>
            <p:nvPr/>
          </p:nvPicPr>
          <p:blipFill>
            <a:blip r:embed="rId4"/>
            <a:srcRect t="8422" b="29088"/>
            <a:stretch/>
          </p:blipFill>
          <p:spPr>
            <a:xfrm>
              <a:off x="4890085" y="2362200"/>
              <a:ext cx="2411830" cy="2565400"/>
            </a:xfrm>
            <a:prstGeom prst="rect">
              <a:avLst/>
            </a:prstGeom>
          </p:spPr>
        </p:pic>
        <p:sp>
          <p:nvSpPr>
            <p:cNvPr id="9" name="TextBox 8">
              <a:extLst>
                <a:ext uri="{FF2B5EF4-FFF2-40B4-BE49-F238E27FC236}">
                  <a16:creationId xmlns:a16="http://schemas.microsoft.com/office/drawing/2014/main" id="{3D6C7A84-0049-EF1E-893C-A86DD2D65419}"/>
                </a:ext>
              </a:extLst>
            </p:cNvPr>
            <p:cNvSpPr txBox="1"/>
            <p:nvPr/>
          </p:nvSpPr>
          <p:spPr>
            <a:xfrm>
              <a:off x="4871286" y="4056515"/>
              <a:ext cx="402674" cy="523220"/>
            </a:xfrm>
            <a:prstGeom prst="rect">
              <a:avLst/>
            </a:prstGeom>
            <a:solidFill>
              <a:schemeClr val="bg1"/>
            </a:solidFill>
          </p:spPr>
          <p:txBody>
            <a:bodyPr wrap="none" rtlCol="0">
              <a:spAutoFit/>
            </a:bodyPr>
            <a:lstStyle/>
            <a:p>
              <a:r>
                <a:rPr lang="en-US" sz="2800" dirty="0"/>
                <a:t>A</a:t>
              </a:r>
            </a:p>
          </p:txBody>
        </p:sp>
        <p:sp>
          <p:nvSpPr>
            <p:cNvPr id="10" name="TextBox 9">
              <a:extLst>
                <a:ext uri="{FF2B5EF4-FFF2-40B4-BE49-F238E27FC236}">
                  <a16:creationId xmlns:a16="http://schemas.microsoft.com/office/drawing/2014/main" id="{2CD06720-B86C-AB36-91E4-E638381010AD}"/>
                </a:ext>
              </a:extLst>
            </p:cNvPr>
            <p:cNvSpPr txBox="1"/>
            <p:nvPr/>
          </p:nvSpPr>
          <p:spPr>
            <a:xfrm>
              <a:off x="4891547" y="2100590"/>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2" name="TextBox 11">
              <a:extLst>
                <a:ext uri="{FF2B5EF4-FFF2-40B4-BE49-F238E27FC236}">
                  <a16:creationId xmlns:a16="http://schemas.microsoft.com/office/drawing/2014/main" id="{F47ED2EC-1475-CC69-11D8-47D058603911}"/>
                </a:ext>
              </a:extLst>
            </p:cNvPr>
            <p:cNvSpPr txBox="1"/>
            <p:nvPr/>
          </p:nvSpPr>
          <p:spPr>
            <a:xfrm>
              <a:off x="6962608" y="3334460"/>
              <a:ext cx="694421" cy="523220"/>
            </a:xfrm>
            <a:prstGeom prst="rect">
              <a:avLst/>
            </a:prstGeom>
            <a:solidFill>
              <a:schemeClr val="bg1"/>
            </a:solidFill>
          </p:spPr>
          <p:txBody>
            <a:bodyPr wrap="none" rtlCol="0">
              <a:spAutoFit/>
            </a:bodyPr>
            <a:lstStyle/>
            <a:p>
              <a:r>
                <a:rPr lang="en-US" sz="2800" dirty="0"/>
                <a:t>out</a:t>
              </a:r>
            </a:p>
          </p:txBody>
        </p:sp>
        <p:sp>
          <p:nvSpPr>
            <p:cNvPr id="16" name="TextBox 15">
              <a:extLst>
                <a:ext uri="{FF2B5EF4-FFF2-40B4-BE49-F238E27FC236}">
                  <a16:creationId xmlns:a16="http://schemas.microsoft.com/office/drawing/2014/main" id="{E7CEF8D3-B896-2958-2FB4-15D090170000}"/>
                </a:ext>
              </a:extLst>
            </p:cNvPr>
            <p:cNvSpPr txBox="1"/>
            <p:nvPr/>
          </p:nvSpPr>
          <p:spPr>
            <a:xfrm>
              <a:off x="5982814" y="4800599"/>
              <a:ext cx="499109" cy="584775"/>
            </a:xfrm>
            <a:prstGeom prst="rect">
              <a:avLst/>
            </a:prstGeom>
            <a:noFill/>
            <a:ln>
              <a:noFill/>
            </a:ln>
          </p:spPr>
          <p:txBody>
            <a:bodyPr wrap="square" rtlCol="0">
              <a:spAutoFit/>
            </a:bodyPr>
            <a:lstStyle/>
            <a:p>
              <a:r>
                <a:rPr lang="en-US" sz="3200" dirty="0"/>
                <a:t>⏚</a:t>
              </a:r>
            </a:p>
          </p:txBody>
        </p:sp>
      </p:grpSp>
      <p:sp>
        <p:nvSpPr>
          <p:cNvPr id="20" name="TextBox 19">
            <a:extLst>
              <a:ext uri="{FF2B5EF4-FFF2-40B4-BE49-F238E27FC236}">
                <a16:creationId xmlns:a16="http://schemas.microsoft.com/office/drawing/2014/main" id="{C7F41F55-5753-C164-C589-2963BDBCE56C}"/>
              </a:ext>
            </a:extLst>
          </p:cNvPr>
          <p:cNvSpPr txBox="1"/>
          <p:nvPr/>
        </p:nvSpPr>
        <p:spPr>
          <a:xfrm>
            <a:off x="5537628" y="5481588"/>
            <a:ext cx="1421543" cy="369332"/>
          </a:xfrm>
          <a:prstGeom prst="rect">
            <a:avLst/>
          </a:prstGeom>
          <a:noFill/>
        </p:spPr>
        <p:txBody>
          <a:bodyPr wrap="none" rtlCol="0">
            <a:spAutoFit/>
          </a:bodyPr>
          <a:lstStyle/>
          <a:p>
            <a:r>
              <a:rPr lang="en-US" dirty="0"/>
              <a:t>Early - NMOS</a:t>
            </a:r>
          </a:p>
        </p:txBody>
      </p:sp>
      <p:sp>
        <p:nvSpPr>
          <p:cNvPr id="21" name="TextBox 20">
            <a:extLst>
              <a:ext uri="{FF2B5EF4-FFF2-40B4-BE49-F238E27FC236}">
                <a16:creationId xmlns:a16="http://schemas.microsoft.com/office/drawing/2014/main" id="{98975BA6-8181-265A-7E4F-074404416FB6}"/>
              </a:ext>
            </a:extLst>
          </p:cNvPr>
          <p:cNvSpPr txBox="1"/>
          <p:nvPr/>
        </p:nvSpPr>
        <p:spPr>
          <a:xfrm>
            <a:off x="9459959" y="5492669"/>
            <a:ext cx="1697901" cy="369332"/>
          </a:xfrm>
          <a:prstGeom prst="rect">
            <a:avLst/>
          </a:prstGeom>
          <a:noFill/>
        </p:spPr>
        <p:txBody>
          <a:bodyPr wrap="none" rtlCol="0">
            <a:spAutoFit/>
          </a:bodyPr>
          <a:lstStyle/>
          <a:p>
            <a:r>
              <a:rPr lang="en-US" dirty="0"/>
              <a:t>Modern - CMOS</a:t>
            </a:r>
          </a:p>
        </p:txBody>
      </p:sp>
    </p:spTree>
    <p:extLst>
      <p:ext uri="{BB962C8B-B14F-4D97-AF65-F5344CB8AC3E}">
        <p14:creationId xmlns:p14="http://schemas.microsoft.com/office/powerpoint/2010/main" val="4050467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DB60E-FC8A-6C81-CA57-6F3B511BEE8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7380C45-D762-EF9D-B554-C270F1159F64}"/>
              </a:ext>
            </a:extLst>
          </p:cNvPr>
          <p:cNvSpPr>
            <a:spLocks noGrp="1"/>
          </p:cNvSpPr>
          <p:nvPr>
            <p:ph type="title"/>
          </p:nvPr>
        </p:nvSpPr>
        <p:spPr/>
        <p:txBody>
          <a:bodyPr/>
          <a:lstStyle/>
          <a:p>
            <a:r>
              <a:rPr lang="en-US" dirty="0"/>
              <a:t>Lets build a CMOS Not Gate</a:t>
            </a:r>
          </a:p>
        </p:txBody>
      </p:sp>
      <p:sp>
        <p:nvSpPr>
          <p:cNvPr id="5" name="Text Placeholder 4">
            <a:extLst>
              <a:ext uri="{FF2B5EF4-FFF2-40B4-BE49-F238E27FC236}">
                <a16:creationId xmlns:a16="http://schemas.microsoft.com/office/drawing/2014/main" id="{D2AFFC69-722B-D51E-B390-995E1888F7D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03981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85A19D-C518-BC17-A6C6-D74E2FA79928}"/>
              </a:ext>
            </a:extLst>
          </p:cNvPr>
          <p:cNvSpPr>
            <a:spLocks noGrp="1"/>
          </p:cNvSpPr>
          <p:nvPr>
            <p:ph type="title"/>
          </p:nvPr>
        </p:nvSpPr>
        <p:spPr/>
        <p:txBody>
          <a:bodyPr/>
          <a:lstStyle/>
          <a:p>
            <a:r>
              <a:rPr lang="en-US" dirty="0"/>
              <a:t>Digital Logic</a:t>
            </a:r>
          </a:p>
        </p:txBody>
      </p:sp>
      <p:sp>
        <p:nvSpPr>
          <p:cNvPr id="5" name="Content Placeholder 4">
            <a:extLst>
              <a:ext uri="{FF2B5EF4-FFF2-40B4-BE49-F238E27FC236}">
                <a16:creationId xmlns:a16="http://schemas.microsoft.com/office/drawing/2014/main" id="{210206CE-9F8A-298D-CD08-AEE03C0A96B8}"/>
              </a:ext>
            </a:extLst>
          </p:cNvPr>
          <p:cNvSpPr>
            <a:spLocks noGrp="1"/>
          </p:cNvSpPr>
          <p:nvPr>
            <p:ph idx="1"/>
          </p:nvPr>
        </p:nvSpPr>
        <p:spPr>
          <a:xfrm>
            <a:off x="838200" y="1825625"/>
            <a:ext cx="10287000" cy="4351338"/>
          </a:xfrm>
        </p:spPr>
        <p:txBody>
          <a:bodyPr/>
          <a:lstStyle/>
          <a:p>
            <a:r>
              <a:rPr lang="en-US" dirty="0"/>
              <a:t>To design more complex circuits from half-adders to CPUs it is much easier to think in terms of gates than transistors</a:t>
            </a:r>
          </a:p>
          <a:p>
            <a:r>
              <a:rPr lang="en-US" dirty="0"/>
              <a:t>Gates are an abstraction</a:t>
            </a:r>
          </a:p>
          <a:p>
            <a:pPr lvl="1"/>
            <a:r>
              <a:rPr lang="en-US" dirty="0"/>
              <a:t>On / OFF or 1 / 0</a:t>
            </a:r>
          </a:p>
          <a:p>
            <a:r>
              <a:rPr lang="en-US" dirty="0"/>
              <a:t>The basic gates come from mathematical logic (and IF statements)</a:t>
            </a:r>
          </a:p>
          <a:p>
            <a:pPr lvl="1"/>
            <a:r>
              <a:rPr lang="en-US" dirty="0"/>
              <a:t>Not / And / Or / Exclusive Or</a:t>
            </a:r>
          </a:p>
          <a:p>
            <a:r>
              <a:rPr lang="en-US" dirty="0"/>
              <a:t>We also talk about gates that can be built with fewer transistors</a:t>
            </a:r>
          </a:p>
          <a:p>
            <a:pPr lvl="1"/>
            <a:r>
              <a:rPr lang="en-US" dirty="0"/>
              <a:t>NAND / NOR</a:t>
            </a:r>
          </a:p>
          <a:p>
            <a:endParaRPr lang="en-US" dirty="0"/>
          </a:p>
        </p:txBody>
      </p:sp>
    </p:spTree>
    <p:extLst>
      <p:ext uri="{BB962C8B-B14F-4D97-AF65-F5344CB8AC3E}">
        <p14:creationId xmlns:p14="http://schemas.microsoft.com/office/powerpoint/2010/main" val="1400323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F0C2369D-D562-B0BE-60B0-87E704FC3DC1}"/>
              </a:ext>
            </a:extLst>
          </p:cNvPr>
          <p:cNvGraphicFramePr>
            <a:graphicFrameLocks noGrp="1"/>
          </p:cNvGraphicFramePr>
          <p:nvPr>
            <p:extLst>
              <p:ext uri="{D42A27DB-BD31-4B8C-83A1-F6EECF244321}">
                <p14:modId xmlns:p14="http://schemas.microsoft.com/office/powerpoint/2010/main" val="1066234136"/>
              </p:ext>
            </p:extLst>
          </p:nvPr>
        </p:nvGraphicFramePr>
        <p:xfrm>
          <a:off x="680069" y="3180294"/>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026" name="Picture 2" descr="AND gate symbol with two inputs (A and B) and one output (Q)">
            <a:extLst>
              <a:ext uri="{FF2B5EF4-FFF2-40B4-BE49-F238E27FC236}">
                <a16:creationId xmlns:a16="http://schemas.microsoft.com/office/drawing/2014/main" id="{CCCD2300-5138-7D91-B061-530A2A201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3754"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R gate symbol with two inputs (A and B) and one output (Q)">
            <a:extLst>
              <a:ext uri="{FF2B5EF4-FFF2-40B4-BE49-F238E27FC236}">
                <a16:creationId xmlns:a16="http://schemas.microsoft.com/office/drawing/2014/main" id="{2B09A94E-F328-39CC-021E-16DF87DA8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698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XOR (Exclusive OR) gate symbol with two inputs (A and B) and one output (Q)">
            <a:extLst>
              <a:ext uri="{FF2B5EF4-FFF2-40B4-BE49-F238E27FC236}">
                <a16:creationId xmlns:a16="http://schemas.microsoft.com/office/drawing/2014/main" id="{81345BDA-FD8C-48BD-1954-6AD50549C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8790"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T gate symbol with one input (A) and one output (Q)">
            <a:extLst>
              <a:ext uri="{FF2B5EF4-FFF2-40B4-BE49-F238E27FC236}">
                <a16:creationId xmlns:a16="http://schemas.microsoft.com/office/drawing/2014/main" id="{D5C70DAD-341E-C0F2-08F1-2885E26D71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10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384D7394-DD5E-3AB9-6540-9D68EEF6942B}"/>
              </a:ext>
            </a:extLst>
          </p:cNvPr>
          <p:cNvGraphicFramePr>
            <a:graphicFrameLocks noGrp="1"/>
          </p:cNvGraphicFramePr>
          <p:nvPr>
            <p:extLst>
              <p:ext uri="{D42A27DB-BD31-4B8C-83A1-F6EECF244321}">
                <p14:modId xmlns:p14="http://schemas.microsoft.com/office/powerpoint/2010/main" val="2644585105"/>
              </p:ext>
            </p:extLst>
          </p:nvPr>
        </p:nvGraphicFramePr>
        <p:xfrm>
          <a:off x="3364821" y="3036045"/>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10" name="TextBox 9">
            <a:extLst>
              <a:ext uri="{FF2B5EF4-FFF2-40B4-BE49-F238E27FC236}">
                <a16:creationId xmlns:a16="http://schemas.microsoft.com/office/drawing/2014/main" id="{AE4FC6D0-09B0-E511-EB8C-D7D6E2C80AC1}"/>
              </a:ext>
            </a:extLst>
          </p:cNvPr>
          <p:cNvSpPr txBox="1"/>
          <p:nvPr/>
        </p:nvSpPr>
        <p:spPr>
          <a:xfrm>
            <a:off x="1278142" y="1786325"/>
            <a:ext cx="647934" cy="461665"/>
          </a:xfrm>
          <a:prstGeom prst="rect">
            <a:avLst/>
          </a:prstGeom>
          <a:noFill/>
        </p:spPr>
        <p:txBody>
          <a:bodyPr wrap="none" rtlCol="0">
            <a:spAutoFit/>
          </a:bodyPr>
          <a:lstStyle/>
          <a:p>
            <a:r>
              <a:rPr lang="en-US" sz="2400" dirty="0"/>
              <a:t>Not</a:t>
            </a:r>
          </a:p>
        </p:txBody>
      </p:sp>
      <p:sp>
        <p:nvSpPr>
          <p:cNvPr id="11" name="TextBox 10">
            <a:extLst>
              <a:ext uri="{FF2B5EF4-FFF2-40B4-BE49-F238E27FC236}">
                <a16:creationId xmlns:a16="http://schemas.microsoft.com/office/drawing/2014/main" id="{60FCAB50-1C8B-F78B-A0B8-CFC7D7E956E9}"/>
              </a:ext>
            </a:extLst>
          </p:cNvPr>
          <p:cNvSpPr txBox="1"/>
          <p:nvPr/>
        </p:nvSpPr>
        <p:spPr>
          <a:xfrm>
            <a:off x="3928637" y="1806198"/>
            <a:ext cx="686406" cy="461665"/>
          </a:xfrm>
          <a:prstGeom prst="rect">
            <a:avLst/>
          </a:prstGeom>
          <a:noFill/>
        </p:spPr>
        <p:txBody>
          <a:bodyPr wrap="none" rtlCol="0">
            <a:spAutoFit/>
          </a:bodyPr>
          <a:lstStyle/>
          <a:p>
            <a:r>
              <a:rPr lang="en-US" sz="2400" dirty="0"/>
              <a:t>And</a:t>
            </a:r>
          </a:p>
        </p:txBody>
      </p:sp>
      <p:sp>
        <p:nvSpPr>
          <p:cNvPr id="12" name="TextBox 11">
            <a:extLst>
              <a:ext uri="{FF2B5EF4-FFF2-40B4-BE49-F238E27FC236}">
                <a16:creationId xmlns:a16="http://schemas.microsoft.com/office/drawing/2014/main" id="{C6CA0E22-E625-B093-CB92-B30E142F580C}"/>
              </a:ext>
            </a:extLst>
          </p:cNvPr>
          <p:cNvSpPr txBox="1"/>
          <p:nvPr/>
        </p:nvSpPr>
        <p:spPr>
          <a:xfrm>
            <a:off x="7095720" y="1773998"/>
            <a:ext cx="495649" cy="461665"/>
          </a:xfrm>
          <a:prstGeom prst="rect">
            <a:avLst/>
          </a:prstGeom>
          <a:noFill/>
        </p:spPr>
        <p:txBody>
          <a:bodyPr wrap="square" rtlCol="0">
            <a:spAutoFit/>
          </a:bodyPr>
          <a:lstStyle/>
          <a:p>
            <a:r>
              <a:rPr lang="en-US" sz="2400" dirty="0"/>
              <a:t>Or</a:t>
            </a:r>
          </a:p>
        </p:txBody>
      </p:sp>
      <p:sp>
        <p:nvSpPr>
          <p:cNvPr id="14" name="TextBox 13">
            <a:extLst>
              <a:ext uri="{FF2B5EF4-FFF2-40B4-BE49-F238E27FC236}">
                <a16:creationId xmlns:a16="http://schemas.microsoft.com/office/drawing/2014/main" id="{B234BE7B-85A9-1D77-EC29-B65EDDFF599B}"/>
              </a:ext>
            </a:extLst>
          </p:cNvPr>
          <p:cNvSpPr txBox="1"/>
          <p:nvPr/>
        </p:nvSpPr>
        <p:spPr>
          <a:xfrm>
            <a:off x="9588531" y="1793240"/>
            <a:ext cx="1684757" cy="461665"/>
          </a:xfrm>
          <a:prstGeom prst="rect">
            <a:avLst/>
          </a:prstGeom>
          <a:noFill/>
        </p:spPr>
        <p:txBody>
          <a:bodyPr wrap="none" rtlCol="0">
            <a:spAutoFit/>
          </a:bodyPr>
          <a:lstStyle/>
          <a:p>
            <a:r>
              <a:rPr lang="en-US" sz="2400" dirty="0"/>
              <a:t>Exclusive Or</a:t>
            </a:r>
          </a:p>
        </p:txBody>
      </p:sp>
      <p:graphicFrame>
        <p:nvGraphicFramePr>
          <p:cNvPr id="15" name="Table 14">
            <a:extLst>
              <a:ext uri="{FF2B5EF4-FFF2-40B4-BE49-F238E27FC236}">
                <a16:creationId xmlns:a16="http://schemas.microsoft.com/office/drawing/2014/main" id="{A79109CF-4285-5911-DD87-0D0AD4D9ECF0}"/>
              </a:ext>
            </a:extLst>
          </p:cNvPr>
          <p:cNvGraphicFramePr>
            <a:graphicFrameLocks noGrp="1"/>
          </p:cNvGraphicFramePr>
          <p:nvPr>
            <p:extLst>
              <p:ext uri="{D42A27DB-BD31-4B8C-83A1-F6EECF244321}">
                <p14:modId xmlns:p14="http://schemas.microsoft.com/office/powerpoint/2010/main" val="1179740984"/>
              </p:ext>
            </p:extLst>
          </p:nvPr>
        </p:nvGraphicFramePr>
        <p:xfrm>
          <a:off x="9429857" y="3062974"/>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graphicFrame>
        <p:nvGraphicFramePr>
          <p:cNvPr id="16" name="Table 15">
            <a:extLst>
              <a:ext uri="{FF2B5EF4-FFF2-40B4-BE49-F238E27FC236}">
                <a16:creationId xmlns:a16="http://schemas.microsoft.com/office/drawing/2014/main" id="{33A3ED66-91BB-D928-E01A-8C5ECB274653}"/>
              </a:ext>
            </a:extLst>
          </p:cNvPr>
          <p:cNvGraphicFramePr>
            <a:graphicFrameLocks noGrp="1"/>
          </p:cNvGraphicFramePr>
          <p:nvPr>
            <p:extLst>
              <p:ext uri="{D42A27DB-BD31-4B8C-83A1-F6EECF244321}">
                <p14:modId xmlns:p14="http://schemas.microsoft.com/office/powerpoint/2010/main" val="798980600"/>
              </p:ext>
            </p:extLst>
          </p:nvPr>
        </p:nvGraphicFramePr>
        <p:xfrm>
          <a:off x="6526950" y="3070940"/>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2" name="TextBox 1">
            <a:extLst>
              <a:ext uri="{FF2B5EF4-FFF2-40B4-BE49-F238E27FC236}">
                <a16:creationId xmlns:a16="http://schemas.microsoft.com/office/drawing/2014/main" id="{AB9F5816-E9BC-626B-A6C8-A0E630E91340}"/>
              </a:ext>
            </a:extLst>
          </p:cNvPr>
          <p:cNvSpPr txBox="1"/>
          <p:nvPr/>
        </p:nvSpPr>
        <p:spPr>
          <a:xfrm>
            <a:off x="3593754" y="5614084"/>
            <a:ext cx="1472775" cy="369332"/>
          </a:xfrm>
          <a:prstGeom prst="rect">
            <a:avLst/>
          </a:prstGeom>
          <a:noFill/>
        </p:spPr>
        <p:txBody>
          <a:bodyPr wrap="none" rtlCol="0">
            <a:spAutoFit/>
          </a:bodyPr>
          <a:lstStyle/>
          <a:p>
            <a:r>
              <a:rPr lang="en-US" dirty="0"/>
              <a:t>Six transistors</a:t>
            </a:r>
          </a:p>
        </p:txBody>
      </p:sp>
      <p:sp>
        <p:nvSpPr>
          <p:cNvPr id="3" name="TextBox 2">
            <a:extLst>
              <a:ext uri="{FF2B5EF4-FFF2-40B4-BE49-F238E27FC236}">
                <a16:creationId xmlns:a16="http://schemas.microsoft.com/office/drawing/2014/main" id="{139717A6-6D7E-3950-F02C-2039F58F03AB}"/>
              </a:ext>
            </a:extLst>
          </p:cNvPr>
          <p:cNvSpPr txBox="1"/>
          <p:nvPr/>
        </p:nvSpPr>
        <p:spPr>
          <a:xfrm>
            <a:off x="6898254" y="5614084"/>
            <a:ext cx="1472775" cy="369332"/>
          </a:xfrm>
          <a:prstGeom prst="rect">
            <a:avLst/>
          </a:prstGeom>
          <a:noFill/>
        </p:spPr>
        <p:txBody>
          <a:bodyPr wrap="none" rtlCol="0">
            <a:spAutoFit/>
          </a:bodyPr>
          <a:lstStyle/>
          <a:p>
            <a:r>
              <a:rPr lang="en-US" dirty="0"/>
              <a:t>Six transistors</a:t>
            </a:r>
          </a:p>
        </p:txBody>
      </p:sp>
      <p:sp>
        <p:nvSpPr>
          <p:cNvPr id="4" name="TextBox 3">
            <a:extLst>
              <a:ext uri="{FF2B5EF4-FFF2-40B4-BE49-F238E27FC236}">
                <a16:creationId xmlns:a16="http://schemas.microsoft.com/office/drawing/2014/main" id="{5C50C0EA-488D-91F7-5332-8BB902075BDB}"/>
              </a:ext>
            </a:extLst>
          </p:cNvPr>
          <p:cNvSpPr txBox="1"/>
          <p:nvPr/>
        </p:nvSpPr>
        <p:spPr>
          <a:xfrm>
            <a:off x="9578059" y="5614084"/>
            <a:ext cx="1685461" cy="369332"/>
          </a:xfrm>
          <a:prstGeom prst="rect">
            <a:avLst/>
          </a:prstGeom>
          <a:noFill/>
        </p:spPr>
        <p:txBody>
          <a:bodyPr wrap="none" rtlCol="0">
            <a:spAutoFit/>
          </a:bodyPr>
          <a:lstStyle/>
          <a:p>
            <a:r>
              <a:rPr lang="en-US" dirty="0"/>
              <a:t>Eight transistors</a:t>
            </a:r>
          </a:p>
        </p:txBody>
      </p:sp>
      <p:sp>
        <p:nvSpPr>
          <p:cNvPr id="5" name="TextBox 4">
            <a:extLst>
              <a:ext uri="{FF2B5EF4-FFF2-40B4-BE49-F238E27FC236}">
                <a16:creationId xmlns:a16="http://schemas.microsoft.com/office/drawing/2014/main" id="{04D1C817-99BE-11AD-32D2-A885584024C1}"/>
              </a:ext>
            </a:extLst>
          </p:cNvPr>
          <p:cNvSpPr txBox="1"/>
          <p:nvPr/>
        </p:nvSpPr>
        <p:spPr>
          <a:xfrm>
            <a:off x="801667" y="5614084"/>
            <a:ext cx="1602042" cy="369332"/>
          </a:xfrm>
          <a:prstGeom prst="rect">
            <a:avLst/>
          </a:prstGeom>
          <a:noFill/>
        </p:spPr>
        <p:txBody>
          <a:bodyPr wrap="none" rtlCol="0">
            <a:spAutoFit/>
          </a:bodyPr>
          <a:lstStyle/>
          <a:p>
            <a:r>
              <a:rPr lang="en-US" dirty="0"/>
              <a:t>Two transistors</a:t>
            </a:r>
          </a:p>
        </p:txBody>
      </p:sp>
      <p:sp>
        <p:nvSpPr>
          <p:cNvPr id="8" name="Title 7">
            <a:extLst>
              <a:ext uri="{FF2B5EF4-FFF2-40B4-BE49-F238E27FC236}">
                <a16:creationId xmlns:a16="http://schemas.microsoft.com/office/drawing/2014/main" id="{79196CD3-5CB7-4748-275F-7AA30867C060}"/>
              </a:ext>
            </a:extLst>
          </p:cNvPr>
          <p:cNvSpPr>
            <a:spLocks noGrp="1"/>
          </p:cNvSpPr>
          <p:nvPr>
            <p:ph type="title"/>
          </p:nvPr>
        </p:nvSpPr>
        <p:spPr/>
        <p:txBody>
          <a:bodyPr/>
          <a:lstStyle/>
          <a:p>
            <a:r>
              <a:rPr lang="en-US" dirty="0"/>
              <a:t>Classic Mathematical Logic Gates</a:t>
            </a:r>
          </a:p>
        </p:txBody>
      </p:sp>
    </p:spTree>
    <p:extLst>
      <p:ext uri="{BB962C8B-B14F-4D97-AF65-F5344CB8AC3E}">
        <p14:creationId xmlns:p14="http://schemas.microsoft.com/office/powerpoint/2010/main" val="1107976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0BFAF-9DFD-4CB3-0999-06673BD6E57B}"/>
            </a:ext>
          </a:extLst>
        </p:cNvPr>
        <p:cNvGrpSpPr/>
        <p:nvPr/>
      </p:nvGrpSpPr>
      <p:grpSpPr>
        <a:xfrm>
          <a:off x="0" y="0"/>
          <a:ext cx="0" cy="0"/>
          <a:chOff x="0" y="0"/>
          <a:chExt cx="0" cy="0"/>
        </a:xfrm>
      </p:grpSpPr>
      <p:pic>
        <p:nvPicPr>
          <p:cNvPr id="1028" name="Picture 4" descr="OR gate symbol with two inputs (A and B) and one output (Q) ">
            <a:extLst>
              <a:ext uri="{FF2B5EF4-FFF2-40B4-BE49-F238E27FC236}">
                <a16:creationId xmlns:a16="http://schemas.microsoft.com/office/drawing/2014/main" id="{CD10BBAF-D128-963C-E765-D58AAA1B61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3878" y="2510771"/>
            <a:ext cx="1524000" cy="635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D0793B98-935C-4E9A-4F81-1FF0F70BB664}"/>
              </a:ext>
            </a:extLst>
          </p:cNvPr>
          <p:cNvGraphicFramePr>
            <a:graphicFrameLocks noGrp="1"/>
          </p:cNvGraphicFramePr>
          <p:nvPr>
            <p:extLst>
              <p:ext uri="{D42A27DB-BD31-4B8C-83A1-F6EECF244321}">
                <p14:modId xmlns:p14="http://schemas.microsoft.com/office/powerpoint/2010/main" val="4286466729"/>
              </p:ext>
            </p:extLst>
          </p:nvPr>
        </p:nvGraphicFramePr>
        <p:xfrm>
          <a:off x="8692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11" name="TextBox 10">
            <a:extLst>
              <a:ext uri="{FF2B5EF4-FFF2-40B4-BE49-F238E27FC236}">
                <a16:creationId xmlns:a16="http://schemas.microsoft.com/office/drawing/2014/main" id="{D3406FD2-0B8F-DAB5-9490-468947D5BFD8}"/>
              </a:ext>
            </a:extLst>
          </p:cNvPr>
          <p:cNvSpPr txBox="1"/>
          <p:nvPr/>
        </p:nvSpPr>
        <p:spPr>
          <a:xfrm>
            <a:off x="1414482" y="2101365"/>
            <a:ext cx="758541" cy="369332"/>
          </a:xfrm>
          <a:prstGeom prst="rect">
            <a:avLst/>
          </a:prstGeom>
          <a:noFill/>
        </p:spPr>
        <p:txBody>
          <a:bodyPr wrap="none" rtlCol="0">
            <a:spAutoFit/>
          </a:bodyPr>
          <a:lstStyle/>
          <a:p>
            <a:r>
              <a:rPr lang="en-US" dirty="0"/>
              <a:t>NAND</a:t>
            </a:r>
          </a:p>
        </p:txBody>
      </p:sp>
      <p:sp>
        <p:nvSpPr>
          <p:cNvPr id="12" name="TextBox 11">
            <a:extLst>
              <a:ext uri="{FF2B5EF4-FFF2-40B4-BE49-F238E27FC236}">
                <a16:creationId xmlns:a16="http://schemas.microsoft.com/office/drawing/2014/main" id="{ABABD88D-9908-38DE-665C-883FE6462097}"/>
              </a:ext>
            </a:extLst>
          </p:cNvPr>
          <p:cNvSpPr txBox="1"/>
          <p:nvPr/>
        </p:nvSpPr>
        <p:spPr>
          <a:xfrm>
            <a:off x="6941659" y="2066470"/>
            <a:ext cx="611065" cy="369332"/>
          </a:xfrm>
          <a:prstGeom prst="rect">
            <a:avLst/>
          </a:prstGeom>
          <a:noFill/>
        </p:spPr>
        <p:txBody>
          <a:bodyPr wrap="none" rtlCol="0">
            <a:spAutoFit/>
          </a:bodyPr>
          <a:lstStyle/>
          <a:p>
            <a:r>
              <a:rPr lang="en-US" dirty="0"/>
              <a:t>NOR</a:t>
            </a:r>
          </a:p>
        </p:txBody>
      </p:sp>
      <p:graphicFrame>
        <p:nvGraphicFramePr>
          <p:cNvPr id="16" name="Table 15">
            <a:extLst>
              <a:ext uri="{FF2B5EF4-FFF2-40B4-BE49-F238E27FC236}">
                <a16:creationId xmlns:a16="http://schemas.microsoft.com/office/drawing/2014/main" id="{299C9C3A-FD21-3699-BF09-15DB26A140BA}"/>
              </a:ext>
            </a:extLst>
          </p:cNvPr>
          <p:cNvGraphicFramePr>
            <a:graphicFrameLocks noGrp="1"/>
          </p:cNvGraphicFramePr>
          <p:nvPr>
            <p:extLst>
              <p:ext uri="{D42A27DB-BD31-4B8C-83A1-F6EECF244321}">
                <p14:modId xmlns:p14="http://schemas.microsoft.com/office/powerpoint/2010/main" val="3937514024"/>
              </p:ext>
            </p:extLst>
          </p:nvPr>
        </p:nvGraphicFramePr>
        <p:xfrm>
          <a:off x="6353839" y="3255636"/>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pic>
        <p:nvPicPr>
          <p:cNvPr id="13"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60D7C1F9-9995-0E72-1722-07C9254692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2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A CMOS NAND gate implemented with four transistors">
            <a:extLst>
              <a:ext uri="{FF2B5EF4-FFF2-40B4-BE49-F238E27FC236}">
                <a16:creationId xmlns:a16="http://schemas.microsoft.com/office/drawing/2014/main" id="{2120C47D-5F22-EE79-BE70-91CD659EC9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6950" y="2729872"/>
            <a:ext cx="1607773" cy="261745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A CMOS NOR gate implemented with four transistors">
            <a:extLst>
              <a:ext uri="{FF2B5EF4-FFF2-40B4-BE49-F238E27FC236}">
                <a16:creationId xmlns:a16="http://schemas.microsoft.com/office/drawing/2014/main" id="{9B1234D6-C0A4-2B04-9FB0-CC16FB5C93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9180" y="2845752"/>
            <a:ext cx="2343172" cy="2385694"/>
          </a:xfrm>
          <a:prstGeom prst="rect">
            <a:avLst/>
          </a:prstGeom>
          <a:noFill/>
          <a:extLst>
            <a:ext uri="{909E8E84-426E-40DD-AFC4-6F175D3DCCD1}">
              <a14:hiddenFill xmlns:a14="http://schemas.microsoft.com/office/drawing/2010/main">
                <a:solidFill>
                  <a:srgbClr val="FFFFFF"/>
                </a:solidFill>
              </a14:hiddenFill>
            </a:ext>
          </a:extLst>
        </p:spPr>
      </p:pic>
      <p:sp>
        <p:nvSpPr>
          <p:cNvPr id="27" name="Title 26">
            <a:extLst>
              <a:ext uri="{FF2B5EF4-FFF2-40B4-BE49-F238E27FC236}">
                <a16:creationId xmlns:a16="http://schemas.microsoft.com/office/drawing/2014/main" id="{74BC87E3-8870-388D-7346-204937FC23DC}"/>
              </a:ext>
            </a:extLst>
          </p:cNvPr>
          <p:cNvSpPr>
            <a:spLocks noGrp="1"/>
          </p:cNvSpPr>
          <p:nvPr>
            <p:ph type="title"/>
          </p:nvPr>
        </p:nvSpPr>
        <p:spPr>
          <a:xfrm>
            <a:off x="838200" y="365125"/>
            <a:ext cx="4457700" cy="1325563"/>
          </a:xfrm>
        </p:spPr>
        <p:txBody>
          <a:bodyPr/>
          <a:lstStyle/>
          <a:p>
            <a:r>
              <a:rPr lang="en-US" dirty="0"/>
              <a:t>NAND and NOR Fewer transistors </a:t>
            </a:r>
          </a:p>
        </p:txBody>
      </p:sp>
      <p:sp>
        <p:nvSpPr>
          <p:cNvPr id="28" name="TextBox 27">
            <a:extLst>
              <a:ext uri="{FF2B5EF4-FFF2-40B4-BE49-F238E27FC236}">
                <a16:creationId xmlns:a16="http://schemas.microsoft.com/office/drawing/2014/main" id="{FDF2D637-F205-3683-FF3C-F50520FCC037}"/>
              </a:ext>
            </a:extLst>
          </p:cNvPr>
          <p:cNvSpPr txBox="1"/>
          <p:nvPr/>
        </p:nvSpPr>
        <p:spPr>
          <a:xfrm>
            <a:off x="1020162" y="5555131"/>
            <a:ext cx="1641155" cy="369332"/>
          </a:xfrm>
          <a:prstGeom prst="rect">
            <a:avLst/>
          </a:prstGeom>
          <a:noFill/>
        </p:spPr>
        <p:txBody>
          <a:bodyPr wrap="none" rtlCol="0">
            <a:spAutoFit/>
          </a:bodyPr>
          <a:lstStyle/>
          <a:p>
            <a:r>
              <a:rPr lang="en-US" dirty="0"/>
              <a:t>Four transistors</a:t>
            </a:r>
          </a:p>
        </p:txBody>
      </p:sp>
      <p:sp>
        <p:nvSpPr>
          <p:cNvPr id="29" name="TextBox 28">
            <a:extLst>
              <a:ext uri="{FF2B5EF4-FFF2-40B4-BE49-F238E27FC236}">
                <a16:creationId xmlns:a16="http://schemas.microsoft.com/office/drawing/2014/main" id="{87CAD490-578C-FCFD-27C9-D81D864E12D1}"/>
              </a:ext>
            </a:extLst>
          </p:cNvPr>
          <p:cNvSpPr txBox="1"/>
          <p:nvPr/>
        </p:nvSpPr>
        <p:spPr>
          <a:xfrm>
            <a:off x="6455300" y="5555131"/>
            <a:ext cx="1641155" cy="369332"/>
          </a:xfrm>
          <a:prstGeom prst="rect">
            <a:avLst/>
          </a:prstGeom>
          <a:noFill/>
        </p:spPr>
        <p:txBody>
          <a:bodyPr wrap="none" rtlCol="0">
            <a:spAutoFit/>
          </a:bodyPr>
          <a:lstStyle/>
          <a:p>
            <a:r>
              <a:rPr lang="en-US" dirty="0"/>
              <a:t>Four transistors</a:t>
            </a:r>
          </a:p>
        </p:txBody>
      </p:sp>
      <p:sp>
        <p:nvSpPr>
          <p:cNvPr id="30" name="TextBox 29">
            <a:extLst>
              <a:ext uri="{FF2B5EF4-FFF2-40B4-BE49-F238E27FC236}">
                <a16:creationId xmlns:a16="http://schemas.microsoft.com/office/drawing/2014/main" id="{D2CF4629-3C15-FE7C-8878-78070DAE67CF}"/>
              </a:ext>
            </a:extLst>
          </p:cNvPr>
          <p:cNvSpPr txBox="1"/>
          <p:nvPr/>
        </p:nvSpPr>
        <p:spPr>
          <a:xfrm>
            <a:off x="9987673" y="5655141"/>
            <a:ext cx="1902765" cy="369332"/>
          </a:xfrm>
          <a:prstGeom prst="rect">
            <a:avLst/>
          </a:prstGeom>
          <a:noFill/>
        </p:spPr>
        <p:txBody>
          <a:bodyPr wrap="none" rtlCol="0">
            <a:spAutoFit/>
          </a:bodyPr>
          <a:lstStyle/>
          <a:p>
            <a:r>
              <a:rPr lang="en-US" dirty="0"/>
              <a:t>Images: Wikipedia</a:t>
            </a:r>
          </a:p>
        </p:txBody>
      </p:sp>
      <p:pic>
        <p:nvPicPr>
          <p:cNvPr id="1034" name="Picture 10" descr="CD4001B in DIP-14 integrated circuit package (quad 2-input NOR gate)">
            <a:extLst>
              <a:ext uri="{FF2B5EF4-FFF2-40B4-BE49-F238E27FC236}">
                <a16:creationId xmlns:a16="http://schemas.microsoft.com/office/drawing/2014/main" id="{7481BEEC-8E07-1CAE-0F66-FC83664ED3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0987" y="508410"/>
            <a:ext cx="2343173" cy="1321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284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C8656-FE25-34C9-FDA5-39BF8AE641B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239D9D9-FA2E-2B9F-E1E2-15DF98457140}"/>
              </a:ext>
            </a:extLst>
          </p:cNvPr>
          <p:cNvSpPr>
            <a:spLocks noGrp="1"/>
          </p:cNvSpPr>
          <p:nvPr>
            <p:ph type="title"/>
          </p:nvPr>
        </p:nvSpPr>
        <p:spPr/>
        <p:txBody>
          <a:bodyPr/>
          <a:lstStyle/>
          <a:p>
            <a:r>
              <a:rPr lang="en-US" dirty="0"/>
              <a:t>Lets build a CMOS NAND Gate</a:t>
            </a:r>
          </a:p>
        </p:txBody>
      </p:sp>
      <p:sp>
        <p:nvSpPr>
          <p:cNvPr id="5" name="Text Placeholder 4">
            <a:extLst>
              <a:ext uri="{FF2B5EF4-FFF2-40B4-BE49-F238E27FC236}">
                <a16:creationId xmlns:a16="http://schemas.microsoft.com/office/drawing/2014/main" id="{2091CDFA-2243-4517-12B4-66A6F061D30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83724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2BB484-26ED-0602-1FB9-59D52195340D}"/>
              </a:ext>
            </a:extLst>
          </p:cNvPr>
          <p:cNvSpPr>
            <a:spLocks noGrp="1"/>
          </p:cNvSpPr>
          <p:nvPr>
            <p:ph type="title"/>
          </p:nvPr>
        </p:nvSpPr>
        <p:spPr/>
        <p:txBody>
          <a:bodyPr/>
          <a:lstStyle/>
          <a:p>
            <a:r>
              <a:rPr lang="en-US" dirty="0"/>
              <a:t>Sneak Peek: Digital Logic Design</a:t>
            </a:r>
          </a:p>
        </p:txBody>
      </p:sp>
      <p:sp>
        <p:nvSpPr>
          <p:cNvPr id="5" name="Text Placeholder 4">
            <a:extLst>
              <a:ext uri="{FF2B5EF4-FFF2-40B4-BE49-F238E27FC236}">
                <a16:creationId xmlns:a16="http://schemas.microsoft.com/office/drawing/2014/main" id="{A33B20FC-C21A-3240-BC1C-6FAB56F7F5C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42911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EEEB2-17A6-D88C-FE6A-10DAAFEC0AC5}"/>
              </a:ext>
            </a:extLst>
          </p:cNvPr>
          <p:cNvSpPr>
            <a:spLocks noGrp="1"/>
          </p:cNvSpPr>
          <p:nvPr>
            <p:ph type="title"/>
          </p:nvPr>
        </p:nvSpPr>
        <p:spPr/>
        <p:txBody>
          <a:bodyPr/>
          <a:lstStyle/>
          <a:p>
            <a:r>
              <a:rPr lang="en-US" dirty="0"/>
              <a:t>Scale Over Time</a:t>
            </a:r>
          </a:p>
        </p:txBody>
      </p:sp>
      <p:sp>
        <p:nvSpPr>
          <p:cNvPr id="3" name="Content Placeholder 2">
            <a:extLst>
              <a:ext uri="{FF2B5EF4-FFF2-40B4-BE49-F238E27FC236}">
                <a16:creationId xmlns:a16="http://schemas.microsoft.com/office/drawing/2014/main" id="{DB70D0DC-3610-012D-3A32-D6CF6D5546D9}"/>
              </a:ext>
            </a:extLst>
          </p:cNvPr>
          <p:cNvSpPr>
            <a:spLocks noGrp="1"/>
          </p:cNvSpPr>
          <p:nvPr>
            <p:ph idx="1"/>
          </p:nvPr>
        </p:nvSpPr>
        <p:spPr>
          <a:xfrm>
            <a:off x="838200" y="1825625"/>
            <a:ext cx="4953000" cy="4351338"/>
          </a:xfrm>
        </p:spPr>
        <p:txBody>
          <a:bodyPr/>
          <a:lstStyle/>
          <a:p>
            <a:r>
              <a:rPr lang="en-US" dirty="0"/>
              <a:t>Individual transistors connected with other electronics on a "board"</a:t>
            </a:r>
          </a:p>
          <a:p>
            <a:r>
              <a:rPr lang="en-US" dirty="0"/>
              <a:t>Integrated circuits with a few transistors or gates</a:t>
            </a:r>
          </a:p>
        </p:txBody>
      </p:sp>
      <p:sp>
        <p:nvSpPr>
          <p:cNvPr id="5" name="TextBox 4">
            <a:extLst>
              <a:ext uri="{FF2B5EF4-FFF2-40B4-BE49-F238E27FC236}">
                <a16:creationId xmlns:a16="http://schemas.microsoft.com/office/drawing/2014/main" id="{8FF2D726-83CC-E7C2-04AA-0C86E3476333}"/>
              </a:ext>
            </a:extLst>
          </p:cNvPr>
          <p:cNvSpPr txBox="1"/>
          <p:nvPr/>
        </p:nvSpPr>
        <p:spPr>
          <a:xfrm>
            <a:off x="446119" y="5388570"/>
            <a:ext cx="7289704" cy="646331"/>
          </a:xfrm>
          <a:prstGeom prst="rect">
            <a:avLst/>
          </a:prstGeom>
          <a:noFill/>
        </p:spPr>
        <p:txBody>
          <a:bodyPr wrap="square">
            <a:spAutoFit/>
          </a:bodyPr>
          <a:lstStyle/>
          <a:p>
            <a:r>
              <a:rPr lang="en-US" dirty="0"/>
              <a:t>https://</a:t>
            </a:r>
            <a:r>
              <a:rPr lang="en-US" dirty="0" err="1"/>
              <a:t>en.wikipedia.org</a:t>
            </a:r>
            <a:r>
              <a:rPr lang="en-US" dirty="0"/>
              <a:t>/wiki/TO-18</a:t>
            </a:r>
          </a:p>
          <a:p>
            <a:r>
              <a:rPr lang="en-US" dirty="0"/>
              <a:t>https://</a:t>
            </a:r>
            <a:r>
              <a:rPr lang="en-US" dirty="0" err="1"/>
              <a:t>en.wikipedia.org</a:t>
            </a:r>
            <a:r>
              <a:rPr lang="en-US" dirty="0"/>
              <a:t>/wiki/List_of_7400-series_integrated_circuits</a:t>
            </a:r>
          </a:p>
        </p:txBody>
      </p:sp>
      <p:pic>
        <p:nvPicPr>
          <p:cNvPr id="7" name="Picture 6" descr="Silicon NPN transistors of the BC108 family (left to right): BC109C by ITT, BC107 by CEMI, BC108B by ATES, BC108B by Siemens.">
            <a:extLst>
              <a:ext uri="{FF2B5EF4-FFF2-40B4-BE49-F238E27FC236}">
                <a16:creationId xmlns:a16="http://schemas.microsoft.com/office/drawing/2014/main" id="{01CD241D-094E-E842-103A-6AEFE25A2C05}"/>
              </a:ext>
            </a:extLst>
          </p:cNvPr>
          <p:cNvPicPr>
            <a:picLocks noChangeAspect="1"/>
          </p:cNvPicPr>
          <p:nvPr/>
        </p:nvPicPr>
        <p:blipFill>
          <a:blip r:embed="rId2"/>
          <a:stretch>
            <a:fillRect/>
          </a:stretch>
        </p:blipFill>
        <p:spPr>
          <a:xfrm>
            <a:off x="5569707" y="1438840"/>
            <a:ext cx="1651838" cy="1525917"/>
          </a:xfrm>
          <a:prstGeom prst="rect">
            <a:avLst/>
          </a:prstGeom>
        </p:spPr>
      </p:pic>
      <p:pic>
        <p:nvPicPr>
          <p:cNvPr id="9" name="Picture 8" descr=" Internal connection in the TI 74LS51 chip circuit showing AND and NOR gates">
            <a:extLst>
              <a:ext uri="{FF2B5EF4-FFF2-40B4-BE49-F238E27FC236}">
                <a16:creationId xmlns:a16="http://schemas.microsoft.com/office/drawing/2014/main" id="{A47B4413-4E9B-6B79-308B-FD50524E723B}"/>
              </a:ext>
            </a:extLst>
          </p:cNvPr>
          <p:cNvPicPr>
            <a:picLocks noChangeAspect="1"/>
          </p:cNvPicPr>
          <p:nvPr/>
        </p:nvPicPr>
        <p:blipFill>
          <a:blip r:embed="rId3"/>
          <a:stretch>
            <a:fillRect/>
          </a:stretch>
        </p:blipFill>
        <p:spPr>
          <a:xfrm>
            <a:off x="8651891" y="3443010"/>
            <a:ext cx="2469365" cy="1945560"/>
          </a:xfrm>
          <a:prstGeom prst="rect">
            <a:avLst/>
          </a:prstGeom>
        </p:spPr>
      </p:pic>
      <p:pic>
        <p:nvPicPr>
          <p:cNvPr id="11" name="Picture 10" descr="A close-up of a TI 74LS51 chip installed in a circuit board">
            <a:extLst>
              <a:ext uri="{FF2B5EF4-FFF2-40B4-BE49-F238E27FC236}">
                <a16:creationId xmlns:a16="http://schemas.microsoft.com/office/drawing/2014/main" id="{FFC00C65-FF73-55ED-D9EE-892627265499}"/>
              </a:ext>
            </a:extLst>
          </p:cNvPr>
          <p:cNvPicPr>
            <a:picLocks noChangeAspect="1"/>
          </p:cNvPicPr>
          <p:nvPr/>
        </p:nvPicPr>
        <p:blipFill>
          <a:blip r:embed="rId4"/>
          <a:stretch>
            <a:fillRect/>
          </a:stretch>
        </p:blipFill>
        <p:spPr>
          <a:xfrm>
            <a:off x="4933574" y="3795184"/>
            <a:ext cx="2934455" cy="1525917"/>
          </a:xfrm>
          <a:prstGeom prst="rect">
            <a:avLst/>
          </a:prstGeom>
        </p:spPr>
      </p:pic>
      <p:sp>
        <p:nvSpPr>
          <p:cNvPr id="16" name="TextBox 15">
            <a:extLst>
              <a:ext uri="{FF2B5EF4-FFF2-40B4-BE49-F238E27FC236}">
                <a16:creationId xmlns:a16="http://schemas.microsoft.com/office/drawing/2014/main" id="{9236A9CE-C098-D924-5767-88E92A07B764}"/>
              </a:ext>
            </a:extLst>
          </p:cNvPr>
          <p:cNvSpPr txBox="1"/>
          <p:nvPr/>
        </p:nvSpPr>
        <p:spPr>
          <a:xfrm>
            <a:off x="9109495" y="1183284"/>
            <a:ext cx="2011762" cy="646331"/>
          </a:xfrm>
          <a:prstGeom prst="rect">
            <a:avLst/>
          </a:prstGeom>
          <a:noFill/>
        </p:spPr>
        <p:txBody>
          <a:bodyPr wrap="square" rtlCol="0">
            <a:spAutoFit/>
          </a:bodyPr>
          <a:lstStyle/>
          <a:p>
            <a:r>
              <a:rPr lang="en-US" dirty="0"/>
              <a:t>Need Picture of one of my boards</a:t>
            </a:r>
          </a:p>
        </p:txBody>
      </p:sp>
    </p:spTree>
    <p:extLst>
      <p:ext uri="{BB962C8B-B14F-4D97-AF65-F5344CB8AC3E}">
        <p14:creationId xmlns:p14="http://schemas.microsoft.com/office/powerpoint/2010/main" val="2362091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F823BC-2CBE-1B87-52A0-7407DB5FE565}"/>
              </a:ext>
            </a:extLst>
          </p:cNvPr>
          <p:cNvSpPr>
            <a:spLocks noGrp="1"/>
          </p:cNvSpPr>
          <p:nvPr>
            <p:ph type="title"/>
          </p:nvPr>
        </p:nvSpPr>
        <p:spPr>
          <a:xfrm>
            <a:off x="838200" y="365125"/>
            <a:ext cx="4320396" cy="1325563"/>
          </a:xfrm>
        </p:spPr>
        <p:txBody>
          <a:bodyPr/>
          <a:lstStyle/>
          <a:p>
            <a:r>
              <a:rPr lang="en-US" dirty="0"/>
              <a:t>Very Large Scale Integration (VLSI)</a:t>
            </a:r>
          </a:p>
        </p:txBody>
      </p:sp>
      <p:sp>
        <p:nvSpPr>
          <p:cNvPr id="4" name="Content Placeholder 3">
            <a:extLst>
              <a:ext uri="{FF2B5EF4-FFF2-40B4-BE49-F238E27FC236}">
                <a16:creationId xmlns:a16="http://schemas.microsoft.com/office/drawing/2014/main" id="{E731778B-49CB-631E-C6B6-48A2D4B0EFA5}"/>
              </a:ext>
            </a:extLst>
          </p:cNvPr>
          <p:cNvSpPr>
            <a:spLocks noGrp="1"/>
          </p:cNvSpPr>
          <p:nvPr>
            <p:ph idx="1"/>
          </p:nvPr>
        </p:nvSpPr>
        <p:spPr>
          <a:xfrm>
            <a:off x="838200" y="1825625"/>
            <a:ext cx="4561936" cy="2231131"/>
          </a:xfrm>
        </p:spPr>
        <p:txBody>
          <a:bodyPr>
            <a:normAutofit fontScale="92500"/>
          </a:bodyPr>
          <a:lstStyle/>
          <a:p>
            <a:r>
              <a:rPr lang="en-US" dirty="0"/>
              <a:t>2300 transistors manufactured using photo lithography</a:t>
            </a:r>
          </a:p>
          <a:p>
            <a:r>
              <a:rPr lang="en-US" dirty="0"/>
              <a:t>The Intel 4004(1971), was first microprocessor you could buy</a:t>
            </a:r>
          </a:p>
        </p:txBody>
      </p:sp>
      <p:pic>
        <p:nvPicPr>
          <p:cNvPr id="5" name="Picture 4" descr="A picture of the internal layout of the Intel 4004 taken with a microscope showing gates and wires.">
            <a:extLst>
              <a:ext uri="{FF2B5EF4-FFF2-40B4-BE49-F238E27FC236}">
                <a16:creationId xmlns:a16="http://schemas.microsoft.com/office/drawing/2014/main" id="{0E0CD2B8-F680-9533-0CC2-C357781ABA0E}"/>
              </a:ext>
            </a:extLst>
          </p:cNvPr>
          <p:cNvPicPr>
            <a:picLocks noChangeAspect="1"/>
          </p:cNvPicPr>
          <p:nvPr/>
        </p:nvPicPr>
        <p:blipFill>
          <a:blip r:embed="rId2"/>
          <a:stretch>
            <a:fillRect/>
          </a:stretch>
        </p:blipFill>
        <p:spPr>
          <a:xfrm>
            <a:off x="5641675" y="1027907"/>
            <a:ext cx="6152020" cy="4583254"/>
          </a:xfrm>
          <a:prstGeom prst="rect">
            <a:avLst/>
          </a:prstGeom>
        </p:spPr>
      </p:pic>
      <p:pic>
        <p:nvPicPr>
          <p:cNvPr id="6" name="Picture 5" descr="An Interr 4004 microprocessors chip  -exterior view.">
            <a:extLst>
              <a:ext uri="{FF2B5EF4-FFF2-40B4-BE49-F238E27FC236}">
                <a16:creationId xmlns:a16="http://schemas.microsoft.com/office/drawing/2014/main" id="{CD7BDB8C-DAA1-A6A4-80AA-F1F2B99D8540}"/>
              </a:ext>
            </a:extLst>
          </p:cNvPr>
          <p:cNvPicPr>
            <a:picLocks noChangeAspect="1"/>
          </p:cNvPicPr>
          <p:nvPr/>
        </p:nvPicPr>
        <p:blipFill>
          <a:blip r:embed="rId3"/>
          <a:stretch>
            <a:fillRect/>
          </a:stretch>
        </p:blipFill>
        <p:spPr>
          <a:xfrm>
            <a:off x="2021016" y="3767396"/>
            <a:ext cx="2196304" cy="1464202"/>
          </a:xfrm>
          <a:prstGeom prst="rect">
            <a:avLst/>
          </a:prstGeom>
        </p:spPr>
      </p:pic>
      <p:sp>
        <p:nvSpPr>
          <p:cNvPr id="7" name="TextBox 6">
            <a:extLst>
              <a:ext uri="{FF2B5EF4-FFF2-40B4-BE49-F238E27FC236}">
                <a16:creationId xmlns:a16="http://schemas.microsoft.com/office/drawing/2014/main" id="{5493B245-E4D5-FEC4-75D1-ACF6117F1955}"/>
              </a:ext>
            </a:extLst>
          </p:cNvPr>
          <p:cNvSpPr txBox="1"/>
          <p:nvPr/>
        </p:nvSpPr>
        <p:spPr>
          <a:xfrm>
            <a:off x="275165" y="5746098"/>
            <a:ext cx="6098874" cy="369332"/>
          </a:xfrm>
          <a:prstGeom prst="rect">
            <a:avLst/>
          </a:prstGeom>
          <a:noFill/>
        </p:spPr>
        <p:txBody>
          <a:bodyPr wrap="square">
            <a:spAutoFit/>
          </a:bodyPr>
          <a:lstStyle/>
          <a:p>
            <a:pPr algn="ctr"/>
            <a:r>
              <a:rPr lang="en-US" dirty="0"/>
              <a:t>https://</a:t>
            </a:r>
            <a:r>
              <a:rPr lang="en-US" dirty="0" err="1"/>
              <a:t>en.wikipedia.org</a:t>
            </a:r>
            <a:r>
              <a:rPr lang="en-US" dirty="0"/>
              <a:t>/wiki/Intel_4004</a:t>
            </a:r>
          </a:p>
        </p:txBody>
      </p:sp>
    </p:spTree>
    <p:extLst>
      <p:ext uri="{BB962C8B-B14F-4D97-AF65-F5344CB8AC3E}">
        <p14:creationId xmlns:p14="http://schemas.microsoft.com/office/powerpoint/2010/main" val="3364699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lnSpcReduction="10000"/>
          </a:bodyPr>
          <a:lstStyle/>
          <a:p>
            <a:r>
              <a:rPr lang="en-US" dirty="0"/>
              <a:t>The transistor</a:t>
            </a:r>
          </a:p>
          <a:p>
            <a:pPr lvl="1"/>
            <a:r>
              <a:rPr lang="en-US" dirty="0"/>
              <a:t>Faster than a relay or tube</a:t>
            </a:r>
          </a:p>
          <a:p>
            <a:pPr lvl="1"/>
            <a:r>
              <a:rPr lang="en-US" dirty="0"/>
              <a:t>Far less heat and electricity</a:t>
            </a:r>
          </a:p>
          <a:p>
            <a:pPr lvl="1"/>
            <a:r>
              <a:rPr lang="en-US" dirty="0"/>
              <a:t>Far more reliable and long lasting</a:t>
            </a:r>
          </a:p>
          <a:p>
            <a:pPr lvl="1"/>
            <a:r>
              <a:rPr lang="en-US" dirty="0"/>
              <a:t>No moving parts</a:t>
            </a:r>
          </a:p>
          <a:p>
            <a:r>
              <a:rPr lang="en-US" dirty="0"/>
              <a:t>Replaced tubes for amplifiers</a:t>
            </a:r>
          </a:p>
          <a:p>
            <a:pPr lvl="1"/>
            <a:r>
              <a:rPr lang="en-US" dirty="0"/>
              <a:t>Transistor radios</a:t>
            </a:r>
          </a:p>
          <a:p>
            <a:r>
              <a:rPr lang="en-US" dirty="0"/>
              <a:t>Computing applications – PNP and NPN</a:t>
            </a:r>
          </a:p>
          <a:p>
            <a:pPr lvl="1"/>
            <a:r>
              <a:rPr lang="en-US" dirty="0"/>
              <a:t>NPN – Conduct with input is high</a:t>
            </a:r>
          </a:p>
          <a:p>
            <a:pPr lvl="1"/>
            <a:r>
              <a:rPr lang="en-US" dirty="0"/>
              <a:t>PNP – Stop conducting when input is high</a:t>
            </a:r>
          </a:p>
          <a:p>
            <a:r>
              <a:rPr lang="en-US" dirty="0"/>
              <a:t>Transistor density and scale</a:t>
            </a:r>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1CA07-A165-B453-1DF1-824AAE997803}"/>
              </a:ext>
            </a:extLst>
          </p:cNvPr>
          <p:cNvSpPr>
            <a:spLocks noGrp="1"/>
          </p:cNvSpPr>
          <p:nvPr>
            <p:ph type="title"/>
          </p:nvPr>
        </p:nvSpPr>
        <p:spPr/>
        <p:txBody>
          <a:bodyPr/>
          <a:lstStyle/>
          <a:p>
            <a:r>
              <a:rPr lang="en-US" dirty="0"/>
              <a:t>Photo Lithography</a:t>
            </a:r>
          </a:p>
        </p:txBody>
      </p:sp>
      <p:pic>
        <p:nvPicPr>
          <p:cNvPr id="2050" name="Picture 2" descr="A photomask. This photomask has 20 copies, also called layers, of the same circuit pattern or design.">
            <a:extLst>
              <a:ext uri="{FF2B5EF4-FFF2-40B4-BE49-F238E27FC236}">
                <a16:creationId xmlns:a16="http://schemas.microsoft.com/office/drawing/2014/main" id="{B4ABC9D6-8CB1-F84B-5141-5FBB4BEB2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97961"/>
            <a:ext cx="2862077" cy="28620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schematic illustration of a photomask (top) being reduced and projected onto an Integrated Circuit layer (bottom) for printing">
            <a:extLst>
              <a:ext uri="{FF2B5EF4-FFF2-40B4-BE49-F238E27FC236}">
                <a16:creationId xmlns:a16="http://schemas.microsoft.com/office/drawing/2014/main" id="{E4FB8645-1269-1301-02F6-075B47856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2038" y="2269927"/>
            <a:ext cx="1933251" cy="16161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8D67364-DD52-DAF8-387A-FE1777686765}"/>
              </a:ext>
            </a:extLst>
          </p:cNvPr>
          <p:cNvSpPr txBox="1"/>
          <p:nvPr/>
        </p:nvSpPr>
        <p:spPr>
          <a:xfrm>
            <a:off x="818263" y="5321703"/>
            <a:ext cx="6572250" cy="861774"/>
          </a:xfrm>
          <a:prstGeom prst="rect">
            <a:avLst/>
          </a:prstGeom>
          <a:noFill/>
        </p:spPr>
        <p:txBody>
          <a:bodyPr wrap="square">
            <a:spAutoFit/>
          </a:bodyPr>
          <a:lstStyle/>
          <a:p>
            <a:r>
              <a:rPr lang="en-US" sz="1600" dirty="0"/>
              <a:t>https://</a:t>
            </a:r>
            <a:r>
              <a:rPr lang="en-US" sz="1600" dirty="0" err="1"/>
              <a:t>en.wikipedia.org</a:t>
            </a:r>
            <a:r>
              <a:rPr lang="en-US" sz="1600" dirty="0"/>
              <a:t>/wiki/Photolithography</a:t>
            </a:r>
          </a:p>
          <a:p>
            <a:r>
              <a:rPr lang="en-US" sz="1600" dirty="0"/>
              <a:t>https://</a:t>
            </a:r>
            <a:r>
              <a:rPr lang="en-US" sz="1600" dirty="0" err="1"/>
              <a:t>en.wikipedia.org</a:t>
            </a:r>
            <a:r>
              <a:rPr lang="en-US" sz="1600" dirty="0"/>
              <a:t>/wiki/Photomask</a:t>
            </a:r>
          </a:p>
          <a:p>
            <a:r>
              <a:rPr lang="en-US" sz="1600" dirty="0"/>
              <a:t>https://</a:t>
            </a:r>
            <a:r>
              <a:rPr lang="en-US" sz="1600" dirty="0" err="1"/>
              <a:t>en.wikipedia.org</a:t>
            </a:r>
            <a:r>
              <a:rPr lang="en-US" sz="1600" dirty="0"/>
              <a:t>/wiki/</a:t>
            </a:r>
            <a:r>
              <a:rPr lang="en-US" sz="1600" dirty="0" err="1"/>
              <a:t>Semiconductor_device_fabrication</a:t>
            </a:r>
            <a:endParaRPr lang="en-US" sz="1600" dirty="0"/>
          </a:p>
        </p:txBody>
      </p:sp>
      <p:pic>
        <p:nvPicPr>
          <p:cNvPr id="2054" name="Picture 6" descr="NAND gate with 4 inputs in transistor-transistor logic; 7 transistors on the chip, ">
            <a:extLst>
              <a:ext uri="{FF2B5EF4-FFF2-40B4-BE49-F238E27FC236}">
                <a16:creationId xmlns:a16="http://schemas.microsoft.com/office/drawing/2014/main" id="{8025F8B0-FB79-7A57-D5D5-5832CB0BD4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9963" y="2635249"/>
            <a:ext cx="1270000" cy="1587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up of a TI 74LS51 chip installed in a circuit board">
            <a:extLst>
              <a:ext uri="{FF2B5EF4-FFF2-40B4-BE49-F238E27FC236}">
                <a16:creationId xmlns:a16="http://schemas.microsoft.com/office/drawing/2014/main" id="{AD2F59E1-4A73-2702-0412-8634A0C40FDF}"/>
              </a:ext>
            </a:extLst>
          </p:cNvPr>
          <p:cNvPicPr>
            <a:picLocks noChangeAspect="1"/>
          </p:cNvPicPr>
          <p:nvPr/>
        </p:nvPicPr>
        <p:blipFill>
          <a:blip r:embed="rId5"/>
          <a:stretch>
            <a:fillRect/>
          </a:stretch>
        </p:blipFill>
        <p:spPr>
          <a:xfrm>
            <a:off x="9395841" y="2811378"/>
            <a:ext cx="2375464" cy="1235242"/>
          </a:xfrm>
          <a:prstGeom prst="rect">
            <a:avLst/>
          </a:prstGeom>
        </p:spPr>
      </p:pic>
      <p:sp>
        <p:nvSpPr>
          <p:cNvPr id="8" name="TextBox 7">
            <a:extLst>
              <a:ext uri="{FF2B5EF4-FFF2-40B4-BE49-F238E27FC236}">
                <a16:creationId xmlns:a16="http://schemas.microsoft.com/office/drawing/2014/main" id="{1648B702-9599-E14B-A7D8-FCAC45BDB16F}"/>
              </a:ext>
            </a:extLst>
          </p:cNvPr>
          <p:cNvSpPr txBox="1"/>
          <p:nvPr/>
        </p:nvSpPr>
        <p:spPr>
          <a:xfrm>
            <a:off x="7073806" y="4521951"/>
            <a:ext cx="2222313" cy="923330"/>
          </a:xfrm>
          <a:prstGeom prst="rect">
            <a:avLst/>
          </a:prstGeom>
          <a:noFill/>
        </p:spPr>
        <p:txBody>
          <a:bodyPr wrap="square">
            <a:spAutoFit/>
          </a:bodyPr>
          <a:lstStyle/>
          <a:p>
            <a:pPr algn="ctr"/>
            <a:r>
              <a:rPr lang="en-US" dirty="0"/>
              <a:t>Four Input NAND</a:t>
            </a:r>
          </a:p>
          <a:p>
            <a:pPr algn="ctr"/>
            <a:r>
              <a:rPr lang="en-US" dirty="0"/>
              <a:t>Seven transistors</a:t>
            </a:r>
          </a:p>
          <a:p>
            <a:pPr algn="ctr"/>
            <a:r>
              <a:rPr lang="en-US" dirty="0"/>
              <a:t>TI 7420</a:t>
            </a:r>
          </a:p>
        </p:txBody>
      </p:sp>
      <p:sp>
        <p:nvSpPr>
          <p:cNvPr id="9" name="TextBox 8">
            <a:extLst>
              <a:ext uri="{FF2B5EF4-FFF2-40B4-BE49-F238E27FC236}">
                <a16:creationId xmlns:a16="http://schemas.microsoft.com/office/drawing/2014/main" id="{CEC6EDB9-140C-963F-23C6-5DC9839B182C}"/>
              </a:ext>
            </a:extLst>
          </p:cNvPr>
          <p:cNvSpPr txBox="1"/>
          <p:nvPr/>
        </p:nvSpPr>
        <p:spPr>
          <a:xfrm>
            <a:off x="4513963" y="4169989"/>
            <a:ext cx="2222313" cy="646331"/>
          </a:xfrm>
          <a:prstGeom prst="rect">
            <a:avLst/>
          </a:prstGeom>
          <a:noFill/>
        </p:spPr>
        <p:txBody>
          <a:bodyPr wrap="square">
            <a:spAutoFit/>
          </a:bodyPr>
          <a:lstStyle/>
          <a:p>
            <a:pPr algn="ctr"/>
            <a:r>
              <a:rPr lang="en-US" dirty="0"/>
              <a:t>Multiple masks with</a:t>
            </a:r>
          </a:p>
          <a:p>
            <a:pPr algn="ctr"/>
            <a:r>
              <a:rPr lang="en-US" dirty="0"/>
              <a:t>different chemicals</a:t>
            </a:r>
          </a:p>
        </p:txBody>
      </p:sp>
      <p:pic>
        <p:nvPicPr>
          <p:cNvPr id="2056" name="Picture 8" descr="A semiconductor device manufacturing facility at HP Labs">
            <a:extLst>
              <a:ext uri="{FF2B5EF4-FFF2-40B4-BE49-F238E27FC236}">
                <a16:creationId xmlns:a16="http://schemas.microsoft.com/office/drawing/2014/main" id="{DF8FCF58-B446-F943-BF68-9D1F191B42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91725" y="326785"/>
            <a:ext cx="2522641" cy="1897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04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E74F4-4A3F-F6E0-B7C5-E3F11C6629E3}"/>
              </a:ext>
            </a:extLst>
          </p:cNvPr>
          <p:cNvSpPr>
            <a:spLocks noGrp="1"/>
          </p:cNvSpPr>
          <p:nvPr>
            <p:ph type="title"/>
          </p:nvPr>
        </p:nvSpPr>
        <p:spPr/>
        <p:txBody>
          <a:bodyPr/>
          <a:lstStyle/>
          <a:p>
            <a:r>
              <a:rPr lang="en-US" dirty="0"/>
              <a:t>Growth of transistor count</a:t>
            </a:r>
          </a:p>
        </p:txBody>
      </p:sp>
      <p:sp>
        <p:nvSpPr>
          <p:cNvPr id="3" name="Content Placeholder 2">
            <a:extLst>
              <a:ext uri="{FF2B5EF4-FFF2-40B4-BE49-F238E27FC236}">
                <a16:creationId xmlns:a16="http://schemas.microsoft.com/office/drawing/2014/main" id="{B30E9AEF-2D19-809B-6285-FBB309F84A32}"/>
              </a:ext>
            </a:extLst>
          </p:cNvPr>
          <p:cNvSpPr>
            <a:spLocks noGrp="1"/>
          </p:cNvSpPr>
          <p:nvPr>
            <p:ph idx="1"/>
          </p:nvPr>
        </p:nvSpPr>
        <p:spPr/>
        <p:txBody>
          <a:bodyPr>
            <a:normAutofit/>
          </a:bodyPr>
          <a:lstStyle/>
          <a:p>
            <a:r>
              <a:rPr lang="en-US" dirty="0"/>
              <a:t>The Intel Itanium was the first billion-transistor chip in 2001</a:t>
            </a:r>
          </a:p>
          <a:p>
            <a:r>
              <a:rPr lang="en-US" dirty="0"/>
              <a:t>Deep learning wafer scale engine by </a:t>
            </a:r>
            <a:r>
              <a:rPr lang="en-US" dirty="0" err="1"/>
              <a:t>Cerebras</a:t>
            </a:r>
            <a:r>
              <a:rPr lang="en-US" dirty="0"/>
              <a:t> has 2.6 trillion MOSFETs 2020</a:t>
            </a:r>
          </a:p>
          <a:p>
            <a:r>
              <a:rPr lang="en-US" dirty="0"/>
              <a:t>2 Terabyte flash memory with 5.3 trillion floating-gate MOSFETs</a:t>
            </a:r>
          </a:p>
          <a:p>
            <a:r>
              <a:rPr lang="en-US" dirty="0"/>
              <a:t> Nvidia's Blackwell-based B100 GPU with 208 billion MOSFETs in 2024</a:t>
            </a:r>
          </a:p>
        </p:txBody>
      </p:sp>
      <p:sp>
        <p:nvSpPr>
          <p:cNvPr id="5" name="TextBox 4">
            <a:extLst>
              <a:ext uri="{FF2B5EF4-FFF2-40B4-BE49-F238E27FC236}">
                <a16:creationId xmlns:a16="http://schemas.microsoft.com/office/drawing/2014/main" id="{50175CA3-A4AE-FF6E-003E-F4811CFB8592}"/>
              </a:ext>
            </a:extLst>
          </p:cNvPr>
          <p:cNvSpPr txBox="1"/>
          <p:nvPr/>
        </p:nvSpPr>
        <p:spPr>
          <a:xfrm>
            <a:off x="1082616" y="5807631"/>
            <a:ext cx="6098874"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Transistor_count</a:t>
            </a:r>
            <a:endParaRPr lang="en-US" dirty="0"/>
          </a:p>
        </p:txBody>
      </p:sp>
    </p:spTree>
    <p:extLst>
      <p:ext uri="{BB962C8B-B14F-4D97-AF65-F5344CB8AC3E}">
        <p14:creationId xmlns:p14="http://schemas.microsoft.com/office/powerpoint/2010/main" val="1390978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DC2FF-C860-BF6A-678C-C4EB64676FE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CA42282-381A-4861-F373-1E9C006D1DE2}"/>
              </a:ext>
            </a:extLst>
          </p:cNvPr>
          <p:cNvSpPr>
            <a:spLocks noGrp="1"/>
          </p:cNvSpPr>
          <p:nvPr>
            <p:ph type="title"/>
          </p:nvPr>
        </p:nvSpPr>
        <p:spPr/>
        <p:txBody>
          <a:bodyPr/>
          <a:lstStyle/>
          <a:p>
            <a:r>
              <a:rPr lang="en-US" dirty="0"/>
              <a:t>Lets do some VLSI design</a:t>
            </a:r>
          </a:p>
        </p:txBody>
      </p:sp>
      <p:sp>
        <p:nvSpPr>
          <p:cNvPr id="5" name="Text Placeholder 4">
            <a:extLst>
              <a:ext uri="{FF2B5EF4-FFF2-40B4-BE49-F238E27FC236}">
                <a16:creationId xmlns:a16="http://schemas.microsoft.com/office/drawing/2014/main" id="{8A4C2740-C953-2F7A-80D2-00BE61A73E9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09336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97238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BE0F9-BA14-A320-9722-E6D9E7E93820}"/>
              </a:ext>
            </a:extLst>
          </p:cNvPr>
          <p:cNvSpPr>
            <a:spLocks noGrp="1"/>
          </p:cNvSpPr>
          <p:nvPr>
            <p:ph type="title"/>
          </p:nvPr>
        </p:nvSpPr>
        <p:spPr/>
        <p:txBody>
          <a:bodyPr/>
          <a:lstStyle/>
          <a:p>
            <a:r>
              <a:rPr lang="en-US" dirty="0"/>
              <a:t>Valves / Tubes / Vacuum Tubes</a:t>
            </a:r>
          </a:p>
        </p:txBody>
      </p:sp>
      <p:sp>
        <p:nvSpPr>
          <p:cNvPr id="3" name="Content Placeholder 2">
            <a:extLst>
              <a:ext uri="{FF2B5EF4-FFF2-40B4-BE49-F238E27FC236}">
                <a16:creationId xmlns:a16="http://schemas.microsoft.com/office/drawing/2014/main" id="{E249B857-7423-805D-C5AB-71999ECE0069}"/>
              </a:ext>
            </a:extLst>
          </p:cNvPr>
          <p:cNvSpPr>
            <a:spLocks noGrp="1"/>
          </p:cNvSpPr>
          <p:nvPr>
            <p:ph idx="1"/>
          </p:nvPr>
        </p:nvSpPr>
        <p:spPr>
          <a:xfrm>
            <a:off x="838200" y="1825625"/>
            <a:ext cx="6517193" cy="4351338"/>
          </a:xfrm>
        </p:spPr>
        <p:txBody>
          <a:bodyPr/>
          <a:lstStyle/>
          <a:p>
            <a:r>
              <a:rPr lang="en-US" dirty="0"/>
              <a:t>The first purely electronic devices to store data and do computations were called "Valves" in the UK</a:t>
            </a:r>
          </a:p>
          <a:p>
            <a:pPr lvl="1"/>
            <a:r>
              <a:rPr lang="en-US" dirty="0"/>
              <a:t>About 1000 times faster than physical relays</a:t>
            </a:r>
          </a:p>
          <a:p>
            <a:r>
              <a:rPr lang="en-US" dirty="0"/>
              <a:t>Designed to amplify analog signals</a:t>
            </a:r>
          </a:p>
          <a:p>
            <a:r>
              <a:rPr lang="en-US" dirty="0"/>
              <a:t>Early application long distance analog telephone calls – needed an amplifier every 10 miles or so</a:t>
            </a:r>
          </a:p>
          <a:p>
            <a:r>
              <a:rPr lang="en-US" dirty="0"/>
              <a:t>Tube was invented in 1912 Dr. Lee Deforest</a:t>
            </a:r>
          </a:p>
        </p:txBody>
      </p:sp>
      <p:pic>
        <p:nvPicPr>
          <p:cNvPr id="50" name="Picture 49" descr="A telephone pole with power lines&#10;&#10;AI-generated content may be incorrect.">
            <a:extLst>
              <a:ext uri="{FF2B5EF4-FFF2-40B4-BE49-F238E27FC236}">
                <a16:creationId xmlns:a16="http://schemas.microsoft.com/office/drawing/2014/main" id="{1A5C0E9C-A83E-AEFF-6081-03C9A561899F}"/>
              </a:ext>
            </a:extLst>
          </p:cNvPr>
          <p:cNvPicPr>
            <a:picLocks noChangeAspect="1"/>
          </p:cNvPicPr>
          <p:nvPr/>
        </p:nvPicPr>
        <p:blipFill>
          <a:blip r:embed="rId2"/>
          <a:stretch>
            <a:fillRect/>
          </a:stretch>
        </p:blipFill>
        <p:spPr>
          <a:xfrm rot="5400000">
            <a:off x="8382273" y="983722"/>
            <a:ext cx="1880169" cy="1410127"/>
          </a:xfrm>
          <a:prstGeom prst="rect">
            <a:avLst/>
          </a:prstGeom>
        </p:spPr>
      </p:pic>
      <p:pic>
        <p:nvPicPr>
          <p:cNvPr id="58" name="Picture 57" descr="A close-up of a glass&#10;&#10;AI-generated content may be incorrect.">
            <a:extLst>
              <a:ext uri="{FF2B5EF4-FFF2-40B4-BE49-F238E27FC236}">
                <a16:creationId xmlns:a16="http://schemas.microsoft.com/office/drawing/2014/main" id="{81EED50B-4AC6-343E-B237-AE3B58463016}"/>
              </a:ext>
            </a:extLst>
          </p:cNvPr>
          <p:cNvPicPr>
            <a:picLocks noChangeAspect="1"/>
          </p:cNvPicPr>
          <p:nvPr/>
        </p:nvPicPr>
        <p:blipFill>
          <a:blip r:embed="rId3"/>
          <a:stretch>
            <a:fillRect/>
          </a:stretch>
        </p:blipFill>
        <p:spPr>
          <a:xfrm>
            <a:off x="10493760" y="748701"/>
            <a:ext cx="908450" cy="1912526"/>
          </a:xfrm>
          <a:prstGeom prst="rect">
            <a:avLst/>
          </a:prstGeom>
        </p:spPr>
      </p:pic>
      <p:sp>
        <p:nvSpPr>
          <p:cNvPr id="60" name="TextBox 59">
            <a:extLst>
              <a:ext uri="{FF2B5EF4-FFF2-40B4-BE49-F238E27FC236}">
                <a16:creationId xmlns:a16="http://schemas.microsoft.com/office/drawing/2014/main" id="{CF1F32C8-7988-E4D0-844F-5396463C345A}"/>
              </a:ext>
            </a:extLst>
          </p:cNvPr>
          <p:cNvSpPr txBox="1"/>
          <p:nvPr/>
        </p:nvSpPr>
        <p:spPr>
          <a:xfrm>
            <a:off x="5463513" y="5901398"/>
            <a:ext cx="6094476" cy="369332"/>
          </a:xfrm>
          <a:prstGeom prst="rect">
            <a:avLst/>
          </a:prstGeom>
          <a:noFill/>
        </p:spPr>
        <p:txBody>
          <a:bodyPr wrap="square">
            <a:spAutoFit/>
          </a:bodyPr>
          <a:lstStyle/>
          <a:p>
            <a:pPr algn="r"/>
            <a:r>
              <a:rPr lang="en-US" dirty="0"/>
              <a:t>https://</a:t>
            </a:r>
            <a:r>
              <a:rPr lang="en-US" dirty="0" err="1"/>
              <a:t>en.wikipedia.org</a:t>
            </a:r>
            <a:r>
              <a:rPr lang="en-US" dirty="0"/>
              <a:t>/wiki/</a:t>
            </a:r>
            <a:r>
              <a:rPr lang="en-US" dirty="0" err="1"/>
              <a:t>Vacuum_tube</a:t>
            </a:r>
            <a:endParaRPr lang="en-US" dirty="0"/>
          </a:p>
        </p:txBody>
      </p:sp>
      <p:grpSp>
        <p:nvGrpSpPr>
          <p:cNvPr id="5" name="Group 4">
            <a:extLst>
              <a:ext uri="{FF2B5EF4-FFF2-40B4-BE49-F238E27FC236}">
                <a16:creationId xmlns:a16="http://schemas.microsoft.com/office/drawing/2014/main" id="{CEB7E79C-2316-63CE-2540-CF2436FB9A87}"/>
              </a:ext>
            </a:extLst>
          </p:cNvPr>
          <p:cNvGrpSpPr/>
          <p:nvPr/>
        </p:nvGrpSpPr>
        <p:grpSpPr>
          <a:xfrm>
            <a:off x="7768269" y="2835782"/>
            <a:ext cx="4214503" cy="2712097"/>
            <a:chOff x="7768269" y="2835782"/>
            <a:chExt cx="4214503" cy="2712097"/>
          </a:xfrm>
        </p:grpSpPr>
        <p:sp>
          <p:nvSpPr>
            <p:cNvPr id="67" name="Right Arrow 66">
              <a:extLst>
                <a:ext uri="{FF2B5EF4-FFF2-40B4-BE49-F238E27FC236}">
                  <a16:creationId xmlns:a16="http://schemas.microsoft.com/office/drawing/2014/main" id="{754158E9-138C-8756-626D-C7760C542A24}"/>
                </a:ext>
              </a:extLst>
            </p:cNvPr>
            <p:cNvSpPr/>
            <p:nvPr/>
          </p:nvSpPr>
          <p:spPr>
            <a:xfrm rot="16200000">
              <a:off x="9623749" y="3916809"/>
              <a:ext cx="438528" cy="644989"/>
            </a:xfrm>
            <a:prstGeom prst="rightArrow">
              <a:avLst>
                <a:gd name="adj1" fmla="val 50000"/>
                <a:gd name="adj2" fmla="val 3501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1B81F70-64E3-2C82-A583-6D0C56D4311B}"/>
                </a:ext>
              </a:extLst>
            </p:cNvPr>
            <p:cNvSpPr/>
            <p:nvPr/>
          </p:nvSpPr>
          <p:spPr>
            <a:xfrm>
              <a:off x="9286486" y="3700305"/>
              <a:ext cx="1107831" cy="1107831"/>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335AFF37-C9AD-FC5F-55F4-EAB982525207}"/>
                </a:ext>
              </a:extLst>
            </p:cNvPr>
            <p:cNvCxnSpPr>
              <a:cxnSpLocks/>
            </p:cNvCxnSpPr>
            <p:nvPr/>
          </p:nvCxnSpPr>
          <p:spPr>
            <a:xfrm>
              <a:off x="9568476" y="3994273"/>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D607D903-E3A4-A877-F214-632D651712F8}"/>
                </a:ext>
              </a:extLst>
            </p:cNvPr>
            <p:cNvGrpSpPr/>
            <p:nvPr/>
          </p:nvGrpSpPr>
          <p:grpSpPr>
            <a:xfrm>
              <a:off x="9597413" y="4514291"/>
              <a:ext cx="485977" cy="130560"/>
              <a:chOff x="4096796" y="4190231"/>
              <a:chExt cx="4302808" cy="1155969"/>
            </a:xfrm>
          </p:grpSpPr>
          <p:cxnSp>
            <p:nvCxnSpPr>
              <p:cNvPr id="22" name="Straight Connector 21">
                <a:extLst>
                  <a:ext uri="{FF2B5EF4-FFF2-40B4-BE49-F238E27FC236}">
                    <a16:creationId xmlns:a16="http://schemas.microsoft.com/office/drawing/2014/main" id="{DADD4142-B17B-244A-926D-5C34B7E5D30E}"/>
                  </a:ext>
                </a:extLst>
              </p:cNvPr>
              <p:cNvCxnSpPr>
                <a:cxnSpLocks/>
              </p:cNvCxnSpPr>
              <p:nvPr/>
            </p:nvCxnSpPr>
            <p:spPr>
              <a:xfrm flipV="1">
                <a:off x="4553578" y="4190231"/>
                <a:ext cx="3384863" cy="142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6593420-0152-7EBB-15D6-9C467CFC5727}"/>
                  </a:ext>
                </a:extLst>
              </p:cNvPr>
              <p:cNvCxnSpPr>
                <a:cxnSpLocks/>
              </p:cNvCxnSpPr>
              <p:nvPr/>
            </p:nvCxnSpPr>
            <p:spPr>
              <a:xfrm flipH="1">
                <a:off x="4096796"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CA421DD-0286-65DA-314E-0C661431BEAF}"/>
                  </a:ext>
                </a:extLst>
              </p:cNvPr>
              <p:cNvCxnSpPr>
                <a:cxnSpLocks/>
              </p:cNvCxnSpPr>
              <p:nvPr/>
            </p:nvCxnSpPr>
            <p:spPr>
              <a:xfrm>
                <a:off x="7938441"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a:extLst>
                <a:ext uri="{FF2B5EF4-FFF2-40B4-BE49-F238E27FC236}">
                  <a16:creationId xmlns:a16="http://schemas.microsoft.com/office/drawing/2014/main" id="{B94B6FE3-666B-7FDE-ED62-C9A8EF17533C}"/>
                </a:ext>
              </a:extLst>
            </p:cNvPr>
            <p:cNvCxnSpPr>
              <a:cxnSpLocks/>
            </p:cNvCxnSpPr>
            <p:nvPr/>
          </p:nvCxnSpPr>
          <p:spPr>
            <a:xfrm>
              <a:off x="9514024" y="4254220"/>
              <a:ext cx="65275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8FBA8AA-FC58-2DA7-89DA-3BD9A85D82DC}"/>
                </a:ext>
              </a:extLst>
            </p:cNvPr>
            <p:cNvCxnSpPr>
              <a:cxnSpLocks/>
            </p:cNvCxnSpPr>
            <p:nvPr/>
          </p:nvCxnSpPr>
          <p:spPr>
            <a:xfrm>
              <a:off x="8623295" y="4254220"/>
              <a:ext cx="94518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660E417-626E-45E2-EE86-4CCFEE47ED8A}"/>
                </a:ext>
              </a:extLst>
            </p:cNvPr>
            <p:cNvCxnSpPr>
              <a:cxnSpLocks/>
            </p:cNvCxnSpPr>
            <p:nvPr/>
          </p:nvCxnSpPr>
          <p:spPr>
            <a:xfrm>
              <a:off x="9840154" y="3009766"/>
              <a:ext cx="0" cy="9845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A66DEA5-1BE2-99D3-4ECC-0F1E3D0EBD0A}"/>
                </a:ext>
              </a:extLst>
            </p:cNvPr>
            <p:cNvCxnSpPr>
              <a:cxnSpLocks/>
            </p:cNvCxnSpPr>
            <p:nvPr/>
          </p:nvCxnSpPr>
          <p:spPr>
            <a:xfrm>
              <a:off x="9840154" y="4514291"/>
              <a:ext cx="0" cy="57891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A7D7E41-2764-905F-6B9A-84B8AC6B3FAB}"/>
                </a:ext>
              </a:extLst>
            </p:cNvPr>
            <p:cNvSpPr txBox="1"/>
            <p:nvPr/>
          </p:nvSpPr>
          <p:spPr>
            <a:xfrm>
              <a:off x="9498963" y="2915877"/>
              <a:ext cx="300082" cy="369332"/>
            </a:xfrm>
            <a:prstGeom prst="rect">
              <a:avLst/>
            </a:prstGeom>
            <a:noFill/>
          </p:spPr>
          <p:txBody>
            <a:bodyPr wrap="none" rtlCol="0">
              <a:spAutoFit/>
            </a:bodyPr>
            <a:lstStyle/>
            <a:p>
              <a:r>
                <a:rPr lang="en-US" dirty="0"/>
                <a:t>+</a:t>
              </a:r>
            </a:p>
          </p:txBody>
        </p:sp>
        <p:cxnSp>
          <p:nvCxnSpPr>
            <p:cNvPr id="42" name="Straight Connector 41">
              <a:extLst>
                <a:ext uri="{FF2B5EF4-FFF2-40B4-BE49-F238E27FC236}">
                  <a16:creationId xmlns:a16="http://schemas.microsoft.com/office/drawing/2014/main" id="{3B2466F5-EB59-8878-7973-52B7BA9F5FBD}"/>
                </a:ext>
              </a:extLst>
            </p:cNvPr>
            <p:cNvCxnSpPr>
              <a:cxnSpLocks/>
            </p:cNvCxnSpPr>
            <p:nvPr/>
          </p:nvCxnSpPr>
          <p:spPr>
            <a:xfrm>
              <a:off x="9840154" y="3429000"/>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779E178-AEED-5C9A-D3EE-898270FC9B84}"/>
                </a:ext>
              </a:extLst>
            </p:cNvPr>
            <p:cNvSpPr txBox="1"/>
            <p:nvPr/>
          </p:nvSpPr>
          <p:spPr>
            <a:xfrm>
              <a:off x="9618809" y="4963104"/>
              <a:ext cx="499109" cy="584775"/>
            </a:xfrm>
            <a:prstGeom prst="rect">
              <a:avLst/>
            </a:prstGeom>
            <a:noFill/>
          </p:spPr>
          <p:txBody>
            <a:bodyPr wrap="square" rtlCol="0">
              <a:spAutoFit/>
            </a:bodyPr>
            <a:lstStyle/>
            <a:p>
              <a:r>
                <a:rPr lang="en-US" sz="3200" dirty="0">
                  <a:solidFill>
                    <a:schemeClr val="accent1"/>
                  </a:solidFill>
                </a:rPr>
                <a:t>⏚</a:t>
              </a:r>
            </a:p>
          </p:txBody>
        </p:sp>
        <p:pic>
          <p:nvPicPr>
            <p:cNvPr id="47" name="Picture 46" descr="A sound waveform with black background&#10;&#10;AI-generated content may be incorrect.">
              <a:extLst>
                <a:ext uri="{FF2B5EF4-FFF2-40B4-BE49-F238E27FC236}">
                  <a16:creationId xmlns:a16="http://schemas.microsoft.com/office/drawing/2014/main" id="{0E44A89E-B71F-6D0D-A0E3-BE71BC30986C}"/>
                </a:ext>
              </a:extLst>
            </p:cNvPr>
            <p:cNvPicPr>
              <a:picLocks noChangeAspect="1"/>
            </p:cNvPicPr>
            <p:nvPr/>
          </p:nvPicPr>
          <p:blipFill>
            <a:blip r:embed="rId4"/>
            <a:srcRect r="37059"/>
            <a:stretch/>
          </p:blipFill>
          <p:spPr>
            <a:xfrm>
              <a:off x="7768269" y="4025294"/>
              <a:ext cx="1220008" cy="488997"/>
            </a:xfrm>
            <a:prstGeom prst="rect">
              <a:avLst/>
            </a:prstGeom>
          </p:spPr>
        </p:pic>
        <p:pic>
          <p:nvPicPr>
            <p:cNvPr id="48" name="Picture 47" descr="A sound waveform with black background&#10;&#10;AI-generated content may be incorrect.">
              <a:extLst>
                <a:ext uri="{FF2B5EF4-FFF2-40B4-BE49-F238E27FC236}">
                  <a16:creationId xmlns:a16="http://schemas.microsoft.com/office/drawing/2014/main" id="{AC3D72D0-E6F9-0EDA-A0D5-8FEC3CBF3242}"/>
                </a:ext>
              </a:extLst>
            </p:cNvPr>
            <p:cNvPicPr>
              <a:picLocks noChangeAspect="1"/>
            </p:cNvPicPr>
            <p:nvPr/>
          </p:nvPicPr>
          <p:blipFill>
            <a:blip r:embed="rId4"/>
            <a:srcRect r="37059"/>
            <a:stretch/>
          </p:blipFill>
          <p:spPr>
            <a:xfrm>
              <a:off x="10337981" y="2835782"/>
              <a:ext cx="1220008" cy="1255237"/>
            </a:xfrm>
            <a:prstGeom prst="rect">
              <a:avLst/>
            </a:prstGeom>
          </p:spPr>
        </p:pic>
        <p:sp>
          <p:nvSpPr>
            <p:cNvPr id="62" name="TextBox 61">
              <a:extLst>
                <a:ext uri="{FF2B5EF4-FFF2-40B4-BE49-F238E27FC236}">
                  <a16:creationId xmlns:a16="http://schemas.microsoft.com/office/drawing/2014/main" id="{1C5C75D2-8CD2-3B0C-2C15-EECBA98EE07E}"/>
                </a:ext>
              </a:extLst>
            </p:cNvPr>
            <p:cNvSpPr txBox="1"/>
            <p:nvPr/>
          </p:nvSpPr>
          <p:spPr>
            <a:xfrm>
              <a:off x="8019170" y="4460185"/>
              <a:ext cx="684803" cy="369332"/>
            </a:xfrm>
            <a:prstGeom prst="rect">
              <a:avLst/>
            </a:prstGeom>
            <a:noFill/>
          </p:spPr>
          <p:txBody>
            <a:bodyPr wrap="none" rtlCol="0">
              <a:spAutoFit/>
            </a:bodyPr>
            <a:lstStyle/>
            <a:p>
              <a:r>
                <a:rPr lang="en-US" dirty="0"/>
                <a:t>Input</a:t>
              </a:r>
            </a:p>
          </p:txBody>
        </p:sp>
        <p:sp>
          <p:nvSpPr>
            <p:cNvPr id="63" name="TextBox 62">
              <a:extLst>
                <a:ext uri="{FF2B5EF4-FFF2-40B4-BE49-F238E27FC236}">
                  <a16:creationId xmlns:a16="http://schemas.microsoft.com/office/drawing/2014/main" id="{D95C0F8E-26B6-C964-A9F1-043D1BC45648}"/>
                </a:ext>
              </a:extLst>
            </p:cNvPr>
            <p:cNvSpPr txBox="1"/>
            <p:nvPr/>
          </p:nvSpPr>
          <p:spPr>
            <a:xfrm>
              <a:off x="10423502" y="4090853"/>
              <a:ext cx="585417" cy="369332"/>
            </a:xfrm>
            <a:prstGeom prst="rect">
              <a:avLst/>
            </a:prstGeom>
            <a:noFill/>
          </p:spPr>
          <p:txBody>
            <a:bodyPr wrap="none" rtlCol="0">
              <a:spAutoFit/>
            </a:bodyPr>
            <a:lstStyle/>
            <a:p>
              <a:r>
                <a:rPr lang="en-US" dirty="0"/>
                <a:t>Grid</a:t>
              </a:r>
            </a:p>
          </p:txBody>
        </p:sp>
        <p:sp>
          <p:nvSpPr>
            <p:cNvPr id="64" name="TextBox 63">
              <a:extLst>
                <a:ext uri="{FF2B5EF4-FFF2-40B4-BE49-F238E27FC236}">
                  <a16:creationId xmlns:a16="http://schemas.microsoft.com/office/drawing/2014/main" id="{9E228BEB-EA82-732A-8A47-E3D1C8330D19}"/>
                </a:ext>
              </a:extLst>
            </p:cNvPr>
            <p:cNvSpPr txBox="1"/>
            <p:nvPr/>
          </p:nvSpPr>
          <p:spPr>
            <a:xfrm>
              <a:off x="8779238" y="4718204"/>
              <a:ext cx="974434" cy="369332"/>
            </a:xfrm>
            <a:prstGeom prst="rect">
              <a:avLst/>
            </a:prstGeom>
            <a:noFill/>
          </p:spPr>
          <p:txBody>
            <a:bodyPr wrap="none" rtlCol="0">
              <a:spAutoFit/>
            </a:bodyPr>
            <a:lstStyle/>
            <a:p>
              <a:r>
                <a:rPr lang="en-US" dirty="0"/>
                <a:t>Cathode</a:t>
              </a:r>
            </a:p>
          </p:txBody>
        </p:sp>
        <p:sp>
          <p:nvSpPr>
            <p:cNvPr id="65" name="TextBox 64">
              <a:extLst>
                <a:ext uri="{FF2B5EF4-FFF2-40B4-BE49-F238E27FC236}">
                  <a16:creationId xmlns:a16="http://schemas.microsoft.com/office/drawing/2014/main" id="{C6B48605-552D-8C16-7F15-3C66108538AA}"/>
                </a:ext>
              </a:extLst>
            </p:cNvPr>
            <p:cNvSpPr txBox="1"/>
            <p:nvPr/>
          </p:nvSpPr>
          <p:spPr>
            <a:xfrm>
              <a:off x="8764703" y="3477957"/>
              <a:ext cx="798617" cy="369332"/>
            </a:xfrm>
            <a:prstGeom prst="rect">
              <a:avLst/>
            </a:prstGeom>
            <a:noFill/>
          </p:spPr>
          <p:txBody>
            <a:bodyPr wrap="none" rtlCol="0">
              <a:spAutoFit/>
            </a:bodyPr>
            <a:lstStyle/>
            <a:p>
              <a:r>
                <a:rPr lang="en-US" dirty="0"/>
                <a:t>Anode</a:t>
              </a:r>
            </a:p>
          </p:txBody>
        </p:sp>
        <p:sp>
          <p:nvSpPr>
            <p:cNvPr id="66" name="TextBox 65">
              <a:extLst>
                <a:ext uri="{FF2B5EF4-FFF2-40B4-BE49-F238E27FC236}">
                  <a16:creationId xmlns:a16="http://schemas.microsoft.com/office/drawing/2014/main" id="{E85EC367-E4A9-32FF-7F64-7992063CA702}"/>
                </a:ext>
              </a:extLst>
            </p:cNvPr>
            <p:cNvSpPr txBox="1"/>
            <p:nvPr/>
          </p:nvSpPr>
          <p:spPr>
            <a:xfrm>
              <a:off x="11126447" y="2988182"/>
              <a:ext cx="856325" cy="369332"/>
            </a:xfrm>
            <a:prstGeom prst="rect">
              <a:avLst/>
            </a:prstGeom>
            <a:noFill/>
          </p:spPr>
          <p:txBody>
            <a:bodyPr wrap="none" rtlCol="0">
              <a:spAutoFit/>
            </a:bodyPr>
            <a:lstStyle/>
            <a:p>
              <a:r>
                <a:rPr lang="en-US" dirty="0"/>
                <a:t>Output</a:t>
              </a:r>
            </a:p>
          </p:txBody>
        </p:sp>
      </p:grpSp>
    </p:spTree>
    <p:extLst>
      <p:ext uri="{BB962C8B-B14F-4D97-AF65-F5344CB8AC3E}">
        <p14:creationId xmlns:p14="http://schemas.microsoft.com/office/powerpoint/2010/main" val="2469116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C798B-7E70-BEB6-F169-7FBB9E0C0DC5}"/>
              </a:ext>
            </a:extLst>
          </p:cNvPr>
          <p:cNvSpPr>
            <a:spLocks noGrp="1"/>
          </p:cNvSpPr>
          <p:nvPr>
            <p:ph type="title"/>
          </p:nvPr>
        </p:nvSpPr>
        <p:spPr/>
        <p:txBody>
          <a:bodyPr/>
          <a:lstStyle/>
          <a:p>
            <a:r>
              <a:rPr lang="en-US" dirty="0"/>
              <a:t>Building "Digital" Valves / Tubes</a:t>
            </a:r>
          </a:p>
        </p:txBody>
      </p:sp>
      <p:sp>
        <p:nvSpPr>
          <p:cNvPr id="3" name="Content Placeholder 2">
            <a:extLst>
              <a:ext uri="{FF2B5EF4-FFF2-40B4-BE49-F238E27FC236}">
                <a16:creationId xmlns:a16="http://schemas.microsoft.com/office/drawing/2014/main" id="{880C27F6-2B11-EDB6-B9C0-83A0D1C8E882}"/>
              </a:ext>
            </a:extLst>
          </p:cNvPr>
          <p:cNvSpPr>
            <a:spLocks noGrp="1"/>
          </p:cNvSpPr>
          <p:nvPr>
            <p:ph idx="1"/>
          </p:nvPr>
        </p:nvSpPr>
        <p:spPr>
          <a:xfrm>
            <a:off x="838200" y="1825625"/>
            <a:ext cx="4319016" cy="4127111"/>
          </a:xfrm>
        </p:spPr>
        <p:txBody>
          <a:bodyPr>
            <a:normAutofit lnSpcReduction="10000"/>
          </a:bodyPr>
          <a:lstStyle/>
          <a:p>
            <a:r>
              <a:rPr lang="en-US" dirty="0"/>
              <a:t>The design of tubes could be tweaked so to move quickly from low voltage to high voltage as the input voltage increased	</a:t>
            </a:r>
          </a:p>
          <a:p>
            <a:pPr lvl="1"/>
            <a:r>
              <a:rPr lang="en-US" dirty="0"/>
              <a:t>Voltage low = off</a:t>
            </a:r>
          </a:p>
          <a:p>
            <a:pPr lvl="1"/>
            <a:r>
              <a:rPr lang="en-US" dirty="0"/>
              <a:t>Voltage high = on</a:t>
            </a:r>
          </a:p>
          <a:p>
            <a:r>
              <a:rPr lang="en-US" dirty="0"/>
              <a:t>With the correct design, a range of slightly lower input would be lifted on output</a:t>
            </a:r>
          </a:p>
        </p:txBody>
      </p:sp>
      <p:cxnSp>
        <p:nvCxnSpPr>
          <p:cNvPr id="5" name="Straight Connector 4">
            <a:extLst>
              <a:ext uri="{FF2B5EF4-FFF2-40B4-BE49-F238E27FC236}">
                <a16:creationId xmlns:a16="http://schemas.microsoft.com/office/drawing/2014/main" id="{A4797A69-4A3E-F909-C44C-9EE13DC63A93}"/>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3D57EB2-7307-3AF8-4E58-1786D776AC9E}"/>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5246D9BE-68AA-C3BE-7385-5E75B9BF0FCF}"/>
              </a:ext>
            </a:extLst>
          </p:cNvPr>
          <p:cNvSpPr/>
          <p:nvPr/>
        </p:nvSpPr>
        <p:spPr>
          <a:xfrm>
            <a:off x="6867144" y="2404459"/>
            <a:ext cx="3538698" cy="2407964"/>
          </a:xfrm>
          <a:custGeom>
            <a:avLst/>
            <a:gdLst>
              <a:gd name="connsiteX0" fmla="*/ 0 w 3218688"/>
              <a:gd name="connsiteY0" fmla="*/ 2306774 h 2356133"/>
              <a:gd name="connsiteX1" fmla="*/ 868680 w 3218688"/>
              <a:gd name="connsiteY1" fmla="*/ 2297630 h 2356133"/>
              <a:gd name="connsiteX2" fmla="*/ 1344168 w 3218688"/>
              <a:gd name="connsiteY2" fmla="*/ 1721558 h 2356133"/>
              <a:gd name="connsiteX3" fmla="*/ 1901952 w 3218688"/>
              <a:gd name="connsiteY3" fmla="*/ 642566 h 2356133"/>
              <a:gd name="connsiteX4" fmla="*/ 2487168 w 3218688"/>
              <a:gd name="connsiteY4" fmla="*/ 84782 h 2356133"/>
              <a:gd name="connsiteX5" fmla="*/ 3218688 w 3218688"/>
              <a:gd name="connsiteY5" fmla="*/ 11630 h 2356133"/>
              <a:gd name="connsiteX0" fmla="*/ 0 w 3218688"/>
              <a:gd name="connsiteY0" fmla="*/ 2352494 h 2382604"/>
              <a:gd name="connsiteX1" fmla="*/ 868680 w 3218688"/>
              <a:gd name="connsiteY1" fmla="*/ 2297630 h 2382604"/>
              <a:gd name="connsiteX2" fmla="*/ 1344168 w 3218688"/>
              <a:gd name="connsiteY2" fmla="*/ 1721558 h 2382604"/>
              <a:gd name="connsiteX3" fmla="*/ 1901952 w 3218688"/>
              <a:gd name="connsiteY3" fmla="*/ 642566 h 2382604"/>
              <a:gd name="connsiteX4" fmla="*/ 2487168 w 3218688"/>
              <a:gd name="connsiteY4" fmla="*/ 84782 h 2382604"/>
              <a:gd name="connsiteX5" fmla="*/ 3218688 w 3218688"/>
              <a:gd name="connsiteY5" fmla="*/ 11630 h 238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8688" h="2382604">
                <a:moveTo>
                  <a:pt x="0" y="2352494"/>
                </a:moveTo>
                <a:cubicBezTo>
                  <a:pt x="322326" y="2396690"/>
                  <a:pt x="644652" y="2402786"/>
                  <a:pt x="868680" y="2297630"/>
                </a:cubicBezTo>
                <a:cubicBezTo>
                  <a:pt x="1092708" y="2192474"/>
                  <a:pt x="1171956" y="1997402"/>
                  <a:pt x="1344168" y="1721558"/>
                </a:cubicBezTo>
                <a:cubicBezTo>
                  <a:pt x="1516380" y="1445714"/>
                  <a:pt x="1711452" y="915362"/>
                  <a:pt x="1901952" y="642566"/>
                </a:cubicBezTo>
                <a:cubicBezTo>
                  <a:pt x="2092452" y="369770"/>
                  <a:pt x="2267712" y="189938"/>
                  <a:pt x="2487168" y="84782"/>
                </a:cubicBezTo>
                <a:cubicBezTo>
                  <a:pt x="2706624" y="-20374"/>
                  <a:pt x="2962656" y="-4372"/>
                  <a:pt x="3218688" y="11630"/>
                </a:cubicBezTo>
              </a:path>
            </a:pathLst>
          </a:cu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0821B3E8-DBCF-634E-062D-1FBE03CF3C3E}"/>
              </a:ext>
            </a:extLst>
          </p:cNvPr>
          <p:cNvSpPr/>
          <p:nvPr/>
        </p:nvSpPr>
        <p:spPr>
          <a:xfrm>
            <a:off x="6885431" y="2373713"/>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a:extLst>
              <a:ext uri="{FF2B5EF4-FFF2-40B4-BE49-F238E27FC236}">
                <a16:creationId xmlns:a16="http://schemas.microsoft.com/office/drawing/2014/main" id="{86E4B132-156B-FCB2-CE45-A5E17AC40BE7}"/>
              </a:ext>
            </a:extLst>
          </p:cNvPr>
          <p:cNvSpPr/>
          <p:nvPr/>
        </p:nvSpPr>
        <p:spPr>
          <a:xfrm rot="16200000">
            <a:off x="8046705" y="195949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B9150F74-2D3F-3BBB-F117-6378A17BA7D3}"/>
              </a:ext>
            </a:extLst>
          </p:cNvPr>
          <p:cNvSpPr txBox="1"/>
          <p:nvPr/>
        </p:nvSpPr>
        <p:spPr>
          <a:xfrm>
            <a:off x="7561992" y="1798622"/>
            <a:ext cx="1106585" cy="369332"/>
          </a:xfrm>
          <a:prstGeom prst="rect">
            <a:avLst/>
          </a:prstGeom>
          <a:noFill/>
        </p:spPr>
        <p:txBody>
          <a:bodyPr wrap="none" rtlCol="0">
            <a:spAutoFit/>
          </a:bodyPr>
          <a:lstStyle/>
          <a:p>
            <a:r>
              <a:rPr lang="en-US" dirty="0">
                <a:solidFill>
                  <a:srgbClr val="FF0000"/>
                </a:solidFill>
              </a:rPr>
              <a:t>Transition</a:t>
            </a:r>
          </a:p>
        </p:txBody>
      </p:sp>
      <p:sp>
        <p:nvSpPr>
          <p:cNvPr id="14" name="TextBox 13">
            <a:extLst>
              <a:ext uri="{FF2B5EF4-FFF2-40B4-BE49-F238E27FC236}">
                <a16:creationId xmlns:a16="http://schemas.microsoft.com/office/drawing/2014/main" id="{F6D4F634-6A0B-1F5A-F23F-8749901ABE57}"/>
              </a:ext>
            </a:extLst>
          </p:cNvPr>
          <p:cNvSpPr txBox="1"/>
          <p:nvPr/>
        </p:nvSpPr>
        <p:spPr>
          <a:xfrm>
            <a:off x="9423778" y="2924743"/>
            <a:ext cx="1048685" cy="646331"/>
          </a:xfrm>
          <a:prstGeom prst="rect">
            <a:avLst/>
          </a:prstGeom>
          <a:noFill/>
        </p:spPr>
        <p:txBody>
          <a:bodyPr wrap="none" rtlCol="0">
            <a:spAutoFit/>
          </a:bodyPr>
          <a:lstStyle/>
          <a:p>
            <a:r>
              <a:rPr lang="en-US" dirty="0">
                <a:solidFill>
                  <a:schemeClr val="accent1"/>
                </a:solidFill>
              </a:rPr>
              <a:t>Audio</a:t>
            </a:r>
          </a:p>
          <a:p>
            <a:r>
              <a:rPr lang="en-US" dirty="0">
                <a:solidFill>
                  <a:schemeClr val="accent1"/>
                </a:solidFill>
              </a:rPr>
              <a:t>Amplifier</a:t>
            </a:r>
          </a:p>
        </p:txBody>
      </p:sp>
      <p:sp>
        <p:nvSpPr>
          <p:cNvPr id="15" name="TextBox 14">
            <a:extLst>
              <a:ext uri="{FF2B5EF4-FFF2-40B4-BE49-F238E27FC236}">
                <a16:creationId xmlns:a16="http://schemas.microsoft.com/office/drawing/2014/main" id="{B5BAFA32-7041-3312-95B6-E98649FC7617}"/>
              </a:ext>
            </a:extLst>
          </p:cNvPr>
          <p:cNvSpPr txBox="1"/>
          <p:nvPr/>
        </p:nvSpPr>
        <p:spPr>
          <a:xfrm>
            <a:off x="7019682" y="3025297"/>
            <a:ext cx="870110" cy="646331"/>
          </a:xfrm>
          <a:prstGeom prst="rect">
            <a:avLst/>
          </a:prstGeom>
          <a:noFill/>
        </p:spPr>
        <p:txBody>
          <a:bodyPr wrap="none" rtlCol="0">
            <a:spAutoFit/>
          </a:bodyPr>
          <a:lstStyle/>
          <a:p>
            <a:r>
              <a:rPr lang="en-US" dirty="0">
                <a:solidFill>
                  <a:srgbClr val="FF0000"/>
                </a:solidFill>
              </a:rPr>
              <a:t>Digital</a:t>
            </a:r>
          </a:p>
          <a:p>
            <a:r>
              <a:rPr lang="en-US" dirty="0">
                <a:solidFill>
                  <a:srgbClr val="FF0000"/>
                </a:solidFill>
              </a:rPr>
              <a:t>"Valve"</a:t>
            </a:r>
          </a:p>
        </p:txBody>
      </p:sp>
      <p:sp>
        <p:nvSpPr>
          <p:cNvPr id="16" name="TextBox 15">
            <a:extLst>
              <a:ext uri="{FF2B5EF4-FFF2-40B4-BE49-F238E27FC236}">
                <a16:creationId xmlns:a16="http://schemas.microsoft.com/office/drawing/2014/main" id="{EE3ED635-71FD-4F56-C168-C5D16CDA93A9}"/>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4E92C306-821E-E47D-66D6-EE9DFC6ACE40}"/>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sp>
        <p:nvSpPr>
          <p:cNvPr id="20" name="Right Brace 19">
            <a:extLst>
              <a:ext uri="{FF2B5EF4-FFF2-40B4-BE49-F238E27FC236}">
                <a16:creationId xmlns:a16="http://schemas.microsoft.com/office/drawing/2014/main" id="{C6AF2BBA-DF16-F82B-5676-6BDD7E60D557}"/>
              </a:ext>
            </a:extLst>
          </p:cNvPr>
          <p:cNvSpPr/>
          <p:nvPr/>
        </p:nvSpPr>
        <p:spPr>
          <a:xfrm rot="5400000" flipV="1">
            <a:off x="9309457" y="3371786"/>
            <a:ext cx="181122" cy="2048225"/>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DF3056CE-CA16-AB56-B80A-8F540FF3A34A}"/>
              </a:ext>
            </a:extLst>
          </p:cNvPr>
          <p:cNvSpPr txBox="1"/>
          <p:nvPr/>
        </p:nvSpPr>
        <p:spPr>
          <a:xfrm>
            <a:off x="8772731" y="4489224"/>
            <a:ext cx="1254574" cy="369332"/>
          </a:xfrm>
          <a:prstGeom prst="rect">
            <a:avLst/>
          </a:prstGeom>
          <a:noFill/>
        </p:spPr>
        <p:txBody>
          <a:bodyPr wrap="none" rtlCol="0">
            <a:spAutoFit/>
          </a:bodyPr>
          <a:lstStyle/>
          <a:p>
            <a:r>
              <a:rPr lang="en-US" dirty="0">
                <a:solidFill>
                  <a:srgbClr val="FF0000"/>
                </a:solidFill>
              </a:rPr>
              <a:t>Regenerate</a:t>
            </a:r>
          </a:p>
        </p:txBody>
      </p:sp>
      <p:pic>
        <p:nvPicPr>
          <p:cNvPr id="22" name="Picture 21" descr="A sound waveform with black background&#10;&#10;AI-generated content may be incorrect.">
            <a:extLst>
              <a:ext uri="{FF2B5EF4-FFF2-40B4-BE49-F238E27FC236}">
                <a16:creationId xmlns:a16="http://schemas.microsoft.com/office/drawing/2014/main" id="{BFA6A733-A271-941B-E020-7A2161564E2E}"/>
              </a:ext>
            </a:extLst>
          </p:cNvPr>
          <p:cNvPicPr>
            <a:picLocks noChangeAspect="1"/>
          </p:cNvPicPr>
          <p:nvPr/>
        </p:nvPicPr>
        <p:blipFill>
          <a:blip r:embed="rId2"/>
          <a:srcRect r="37059"/>
          <a:stretch/>
        </p:blipFill>
        <p:spPr>
          <a:xfrm>
            <a:off x="9252455" y="3429899"/>
            <a:ext cx="1220008" cy="488997"/>
          </a:xfrm>
          <a:prstGeom prst="rect">
            <a:avLst/>
          </a:prstGeom>
        </p:spPr>
      </p:pic>
      <p:grpSp>
        <p:nvGrpSpPr>
          <p:cNvPr id="47" name="Group 46">
            <a:extLst>
              <a:ext uri="{FF2B5EF4-FFF2-40B4-BE49-F238E27FC236}">
                <a16:creationId xmlns:a16="http://schemas.microsoft.com/office/drawing/2014/main" id="{33A685B9-950E-97C1-F9D6-EDD2DA08E055}"/>
              </a:ext>
            </a:extLst>
          </p:cNvPr>
          <p:cNvGrpSpPr/>
          <p:nvPr/>
        </p:nvGrpSpPr>
        <p:grpSpPr>
          <a:xfrm>
            <a:off x="7101371" y="3693306"/>
            <a:ext cx="734091" cy="279132"/>
            <a:chOff x="6885431" y="5702808"/>
            <a:chExt cx="1069849" cy="313944"/>
          </a:xfrm>
        </p:grpSpPr>
        <p:cxnSp>
          <p:nvCxnSpPr>
            <p:cNvPr id="24" name="Straight Connector 23">
              <a:extLst>
                <a:ext uri="{FF2B5EF4-FFF2-40B4-BE49-F238E27FC236}">
                  <a16:creationId xmlns:a16="http://schemas.microsoft.com/office/drawing/2014/main" id="{F29E3396-A0AE-BCFF-3078-F86049E77607}"/>
                </a:ext>
              </a:extLst>
            </p:cNvPr>
            <p:cNvCxnSpPr>
              <a:cxnSpLocks/>
            </p:cNvCxnSpPr>
            <p:nvPr/>
          </p:nvCxnSpPr>
          <p:spPr>
            <a:xfrm>
              <a:off x="6885431" y="6016752"/>
              <a:ext cx="18235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01854E-97E1-C8F9-1620-F4A4CD7EF360}"/>
                </a:ext>
              </a:extLst>
            </p:cNvPr>
            <p:cNvCxnSpPr>
              <a:cxnSpLocks/>
            </p:cNvCxnSpPr>
            <p:nvPr/>
          </p:nvCxnSpPr>
          <p:spPr>
            <a:xfrm>
              <a:off x="7067789"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B915329-6707-1C92-8D1D-4A858FD03035}"/>
                </a:ext>
              </a:extLst>
            </p:cNvPr>
            <p:cNvCxnSpPr>
              <a:cxnSpLocks/>
            </p:cNvCxnSpPr>
            <p:nvPr/>
          </p:nvCxnSpPr>
          <p:spPr>
            <a:xfrm>
              <a:off x="7067789" y="5705856"/>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62A619B-42EE-1B30-102F-5EB1ADFEE72D}"/>
                </a:ext>
              </a:extLst>
            </p:cNvPr>
            <p:cNvCxnSpPr>
              <a:cxnSpLocks/>
            </p:cNvCxnSpPr>
            <p:nvPr/>
          </p:nvCxnSpPr>
          <p:spPr>
            <a:xfrm>
              <a:off x="7306056"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24F982-3EB6-61E3-D4AB-70B8EAEBABF9}"/>
                </a:ext>
              </a:extLst>
            </p:cNvPr>
            <p:cNvCxnSpPr>
              <a:cxnSpLocks/>
            </p:cNvCxnSpPr>
            <p:nvPr/>
          </p:nvCxnSpPr>
          <p:spPr>
            <a:xfrm flipV="1">
              <a:off x="7306056" y="6013704"/>
              <a:ext cx="255936" cy="30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FB1755C-3BF1-4FDF-6F65-63BC584FA75A}"/>
                </a:ext>
              </a:extLst>
            </p:cNvPr>
            <p:cNvCxnSpPr>
              <a:cxnSpLocks/>
            </p:cNvCxnSpPr>
            <p:nvPr/>
          </p:nvCxnSpPr>
          <p:spPr>
            <a:xfrm>
              <a:off x="7561992"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5F9F064-4DCF-C0C6-6255-B44E4E90F87A}"/>
                </a:ext>
              </a:extLst>
            </p:cNvPr>
            <p:cNvCxnSpPr>
              <a:cxnSpLocks/>
            </p:cNvCxnSpPr>
            <p:nvPr/>
          </p:nvCxnSpPr>
          <p:spPr>
            <a:xfrm>
              <a:off x="7561992" y="5702808"/>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D3D0234-D350-F862-2F12-244D1312E404}"/>
                </a:ext>
              </a:extLst>
            </p:cNvPr>
            <p:cNvCxnSpPr>
              <a:cxnSpLocks/>
            </p:cNvCxnSpPr>
            <p:nvPr/>
          </p:nvCxnSpPr>
          <p:spPr>
            <a:xfrm>
              <a:off x="7800259"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08EA389-B89A-6ECD-AFDA-FD82CEB9BF62}"/>
                </a:ext>
              </a:extLst>
            </p:cNvPr>
            <p:cNvCxnSpPr>
              <a:cxnSpLocks/>
            </p:cNvCxnSpPr>
            <p:nvPr/>
          </p:nvCxnSpPr>
          <p:spPr>
            <a:xfrm flipH="1">
              <a:off x="7800259" y="6013704"/>
              <a:ext cx="1550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9590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DF1E44-A73E-2C39-F2F1-4A30238B1EAF}"/>
              </a:ext>
            </a:extLst>
          </p:cNvPr>
          <p:cNvSpPr>
            <a:spLocks noGrp="1"/>
          </p:cNvSpPr>
          <p:nvPr>
            <p:ph type="title"/>
          </p:nvPr>
        </p:nvSpPr>
        <p:spPr>
          <a:xfrm>
            <a:off x="640080" y="325369"/>
            <a:ext cx="4368602" cy="1956841"/>
          </a:xfrm>
        </p:spPr>
        <p:txBody>
          <a:bodyPr anchor="b">
            <a:normAutofit/>
          </a:bodyPr>
          <a:lstStyle/>
          <a:p>
            <a:r>
              <a:rPr lang="en-US" sz="5400" dirty="0"/>
              <a:t>Flaws of Valves</a:t>
            </a:r>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EAB591-DA80-BCEB-8C90-F9F3D3351555}"/>
              </a:ext>
            </a:extLst>
          </p:cNvPr>
          <p:cNvSpPr>
            <a:spLocks noGrp="1"/>
          </p:cNvSpPr>
          <p:nvPr>
            <p:ph idx="1"/>
          </p:nvPr>
        </p:nvSpPr>
        <p:spPr>
          <a:xfrm>
            <a:off x="640080" y="2872899"/>
            <a:ext cx="4243589" cy="3320668"/>
          </a:xfrm>
        </p:spPr>
        <p:txBody>
          <a:bodyPr>
            <a:normAutofit/>
          </a:bodyPr>
          <a:lstStyle/>
          <a:p>
            <a:r>
              <a:rPr lang="en-US" sz="2000" dirty="0"/>
              <a:t>Take lots of power per switch / bit</a:t>
            </a:r>
          </a:p>
          <a:p>
            <a:r>
              <a:rPr lang="en-US" sz="2000" dirty="0"/>
              <a:t>Lots of heat because each tube usually had a heater to make it easier to generate ions</a:t>
            </a:r>
          </a:p>
          <a:p>
            <a:r>
              <a:rPr lang="en-US" sz="2000" dirty="0"/>
              <a:t>Physically large</a:t>
            </a:r>
          </a:p>
          <a:p>
            <a:r>
              <a:rPr lang="en-US" sz="2000" dirty="0"/>
              <a:t>Expensive to manufacture</a:t>
            </a:r>
          </a:p>
          <a:p>
            <a:r>
              <a:rPr lang="en-US" sz="2000" dirty="0"/>
              <a:t>Made a soft humming noise</a:t>
            </a:r>
          </a:p>
          <a:p>
            <a:r>
              <a:rPr lang="en-US" sz="2000" dirty="0"/>
              <a:t>Soft electronic glow in the dark</a:t>
            </a:r>
          </a:p>
        </p:txBody>
      </p:sp>
      <p:pic>
        <p:nvPicPr>
          <p:cNvPr id="5" name="Picture 4" descr="A close-up of a glass jar&#10;&#10;AI-generated content may be incorrect.">
            <a:extLst>
              <a:ext uri="{FF2B5EF4-FFF2-40B4-BE49-F238E27FC236}">
                <a16:creationId xmlns:a16="http://schemas.microsoft.com/office/drawing/2014/main" id="{C76B073A-4751-D6E1-E61B-01D3ED3EC0DF}"/>
              </a:ext>
            </a:extLst>
          </p:cNvPr>
          <p:cNvPicPr>
            <a:picLocks noChangeAspect="1"/>
          </p:cNvPicPr>
          <p:nvPr/>
        </p:nvPicPr>
        <p:blipFill>
          <a:blip r:embed="rId2"/>
          <a:srcRect r="1" b="39185"/>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7" name="TextBox 6">
            <a:extLst>
              <a:ext uri="{FF2B5EF4-FFF2-40B4-BE49-F238E27FC236}">
                <a16:creationId xmlns:a16="http://schemas.microsoft.com/office/drawing/2014/main" id="{4BA2867E-D1C2-EC0F-8A28-FDC1FBEC1706}"/>
              </a:ext>
            </a:extLst>
          </p:cNvPr>
          <p:cNvSpPr txBox="1"/>
          <p:nvPr/>
        </p:nvSpPr>
        <p:spPr>
          <a:xfrm>
            <a:off x="7738110" y="6008901"/>
            <a:ext cx="4551426" cy="369332"/>
          </a:xfrm>
          <a:prstGeom prst="rect">
            <a:avLst/>
          </a:prstGeom>
          <a:noFill/>
        </p:spPr>
        <p:txBody>
          <a:bodyPr wrap="square">
            <a:spAutoFit/>
          </a:bodyPr>
          <a:lstStyle/>
          <a:p>
            <a:pPr>
              <a:spcAft>
                <a:spcPts val="600"/>
              </a:spcAft>
            </a:pPr>
            <a:r>
              <a:rPr lang="en-US" dirty="0">
                <a:solidFill>
                  <a:schemeClr val="bg1"/>
                </a:solidFill>
              </a:rPr>
              <a:t>https://</a:t>
            </a:r>
            <a:r>
              <a:rPr lang="en-US" dirty="0" err="1">
                <a:solidFill>
                  <a:schemeClr val="bg1"/>
                </a:solidFill>
              </a:rPr>
              <a:t>en.wikipedia.org</a:t>
            </a:r>
            <a:r>
              <a:rPr lang="en-US" dirty="0">
                <a:solidFill>
                  <a:schemeClr val="bg1"/>
                </a:solidFill>
              </a:rPr>
              <a:t>/wiki/</a:t>
            </a:r>
            <a:r>
              <a:rPr lang="en-US" dirty="0" err="1">
                <a:solidFill>
                  <a:schemeClr val="bg1"/>
                </a:solidFill>
              </a:rPr>
              <a:t>Valve_amplifier</a:t>
            </a:r>
            <a:endParaRPr lang="en-US" dirty="0">
              <a:solidFill>
                <a:schemeClr val="bg1"/>
              </a:solidFill>
            </a:endParaRPr>
          </a:p>
        </p:txBody>
      </p:sp>
    </p:spTree>
    <p:extLst>
      <p:ext uri="{BB962C8B-B14F-4D97-AF65-F5344CB8AC3E}">
        <p14:creationId xmlns:p14="http://schemas.microsoft.com/office/powerpoint/2010/main" val="1533246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6CFE3-5B27-3F25-AD4D-6B6620B92036}"/>
              </a:ext>
            </a:extLst>
          </p:cNvPr>
          <p:cNvSpPr>
            <a:spLocks noGrp="1"/>
          </p:cNvSpPr>
          <p:nvPr>
            <p:ph type="title"/>
          </p:nvPr>
        </p:nvSpPr>
        <p:spPr/>
        <p:txBody>
          <a:bodyPr/>
          <a:lstStyle/>
          <a:p>
            <a:r>
              <a:rPr lang="en-US" dirty="0"/>
              <a:t>Transistors</a:t>
            </a:r>
          </a:p>
        </p:txBody>
      </p:sp>
      <p:sp>
        <p:nvSpPr>
          <p:cNvPr id="3" name="Content Placeholder 2">
            <a:extLst>
              <a:ext uri="{FF2B5EF4-FFF2-40B4-BE49-F238E27FC236}">
                <a16:creationId xmlns:a16="http://schemas.microsoft.com/office/drawing/2014/main" id="{8C577C38-19F9-61A0-0D8C-C231B9546522}"/>
              </a:ext>
            </a:extLst>
          </p:cNvPr>
          <p:cNvSpPr>
            <a:spLocks noGrp="1"/>
          </p:cNvSpPr>
          <p:nvPr>
            <p:ph idx="1"/>
          </p:nvPr>
        </p:nvSpPr>
        <p:spPr>
          <a:xfrm>
            <a:off x="838200" y="1825625"/>
            <a:ext cx="5855208" cy="4351338"/>
          </a:xfrm>
        </p:spPr>
        <p:txBody>
          <a:bodyPr>
            <a:normAutofit/>
          </a:bodyPr>
          <a:lstStyle/>
          <a:p>
            <a:r>
              <a:rPr lang="en-US" dirty="0"/>
              <a:t>Building a better Triode (Tube)</a:t>
            </a:r>
          </a:p>
          <a:p>
            <a:r>
              <a:rPr lang="en-US" dirty="0"/>
              <a:t>Three kinds of materials </a:t>
            </a:r>
            <a:r>
              <a:rPr lang="en-US" dirty="0" err="1"/>
              <a:t>w.r.t</a:t>
            </a:r>
            <a:r>
              <a:rPr lang="en-US" dirty="0"/>
              <a:t> electricity</a:t>
            </a:r>
          </a:p>
          <a:p>
            <a:pPr lvl="1"/>
            <a:r>
              <a:rPr lang="en-US" dirty="0"/>
              <a:t>Conducting like metal</a:t>
            </a:r>
          </a:p>
          <a:p>
            <a:pPr lvl="1"/>
            <a:r>
              <a:rPr lang="en-US" dirty="0"/>
              <a:t>Insulating like plastic</a:t>
            </a:r>
          </a:p>
          <a:p>
            <a:pPr lvl="1"/>
            <a:r>
              <a:rPr lang="en-US" dirty="0"/>
              <a:t>Certain crystals were "semi-conductors"</a:t>
            </a:r>
          </a:p>
          <a:p>
            <a:r>
              <a:rPr lang="en-US" dirty="0"/>
              <a:t>Semi conductors conduct electricity in certain situations</a:t>
            </a:r>
          </a:p>
          <a:p>
            <a:r>
              <a:rPr lang="en-US" dirty="0"/>
              <a:t>Lot of experimentation with crystal substances like silicon</a:t>
            </a:r>
          </a:p>
        </p:txBody>
      </p:sp>
      <p:pic>
        <p:nvPicPr>
          <p:cNvPr id="5" name="Picture 4" descr="A few early manufactured transistors.">
            <a:extLst>
              <a:ext uri="{FF2B5EF4-FFF2-40B4-BE49-F238E27FC236}">
                <a16:creationId xmlns:a16="http://schemas.microsoft.com/office/drawing/2014/main" id="{AF892666-4CC3-7DD5-5364-EF5A6178A036}"/>
              </a:ext>
            </a:extLst>
          </p:cNvPr>
          <p:cNvPicPr>
            <a:picLocks noChangeAspect="1"/>
          </p:cNvPicPr>
          <p:nvPr/>
        </p:nvPicPr>
        <p:blipFill>
          <a:blip r:embed="rId2"/>
          <a:stretch>
            <a:fillRect/>
          </a:stretch>
        </p:blipFill>
        <p:spPr>
          <a:xfrm>
            <a:off x="8314943" y="3057617"/>
            <a:ext cx="2464410" cy="2066740"/>
          </a:xfrm>
          <a:prstGeom prst="rect">
            <a:avLst/>
          </a:prstGeom>
        </p:spPr>
      </p:pic>
      <p:sp>
        <p:nvSpPr>
          <p:cNvPr id="6" name="TextBox 5">
            <a:extLst>
              <a:ext uri="{FF2B5EF4-FFF2-40B4-BE49-F238E27FC236}">
                <a16:creationId xmlns:a16="http://schemas.microsoft.com/office/drawing/2014/main" id="{1F567DD9-4CFA-D331-76F4-FBAE4BC75CA7}"/>
              </a:ext>
            </a:extLst>
          </p:cNvPr>
          <p:cNvSpPr txBox="1"/>
          <p:nvPr/>
        </p:nvSpPr>
        <p:spPr>
          <a:xfrm>
            <a:off x="5481376" y="5330134"/>
            <a:ext cx="6099348" cy="584775"/>
          </a:xfrm>
          <a:prstGeom prst="rect">
            <a:avLst/>
          </a:prstGeom>
          <a:noFill/>
        </p:spPr>
        <p:txBody>
          <a:bodyPr wrap="square">
            <a:spAutoFit/>
          </a:bodyPr>
          <a:lstStyle/>
          <a:p>
            <a:pPr algn="r"/>
            <a:r>
              <a:rPr lang="en-US" sz="1600" dirty="0"/>
              <a:t>https://</a:t>
            </a:r>
            <a:r>
              <a:rPr lang="en-US" sz="1600" dirty="0" err="1"/>
              <a:t>en.wikipedia.org</a:t>
            </a:r>
            <a:r>
              <a:rPr lang="en-US" sz="1600" dirty="0"/>
              <a:t>/wiki/Transistor</a:t>
            </a:r>
          </a:p>
          <a:p>
            <a:pPr algn="r"/>
            <a:r>
              <a:rPr lang="en-US" sz="1600" dirty="0"/>
              <a:t>https://</a:t>
            </a:r>
            <a:r>
              <a:rPr lang="en-US" sz="1600" dirty="0" err="1"/>
              <a:t>commons.wikimedia.org</a:t>
            </a:r>
            <a:r>
              <a:rPr lang="en-US" sz="1600" dirty="0"/>
              <a:t>/wiki/File:1st-Transistor.jpg</a:t>
            </a:r>
          </a:p>
        </p:txBody>
      </p:sp>
      <p:pic>
        <p:nvPicPr>
          <p:cNvPr id="8" name="Picture 7" descr="The first transistor ever made, built by John Bardeen, William Shockley and Walter H. Brattain of Bell Labs in 1947. Original exhibited in Bell Laboratories.">
            <a:extLst>
              <a:ext uri="{FF2B5EF4-FFF2-40B4-BE49-F238E27FC236}">
                <a16:creationId xmlns:a16="http://schemas.microsoft.com/office/drawing/2014/main" id="{BAF39423-326D-1485-A125-B2DF69AFE84B}"/>
              </a:ext>
            </a:extLst>
          </p:cNvPr>
          <p:cNvPicPr>
            <a:picLocks noChangeAspect="1"/>
          </p:cNvPicPr>
          <p:nvPr/>
        </p:nvPicPr>
        <p:blipFill>
          <a:blip r:embed="rId3"/>
          <a:stretch>
            <a:fillRect/>
          </a:stretch>
        </p:blipFill>
        <p:spPr>
          <a:xfrm>
            <a:off x="7946948" y="451540"/>
            <a:ext cx="3200400" cy="2400300"/>
          </a:xfrm>
          <a:prstGeom prst="rect">
            <a:avLst/>
          </a:prstGeom>
        </p:spPr>
      </p:pic>
    </p:spTree>
    <p:extLst>
      <p:ext uri="{BB962C8B-B14F-4D97-AF65-F5344CB8AC3E}">
        <p14:creationId xmlns:p14="http://schemas.microsoft.com/office/powerpoint/2010/main" val="4157517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F0624-A7F1-D320-F7E7-12D05FE81B7C}"/>
              </a:ext>
            </a:extLst>
          </p:cNvPr>
          <p:cNvSpPr>
            <a:spLocks noGrp="1"/>
          </p:cNvSpPr>
          <p:nvPr>
            <p:ph type="title"/>
          </p:nvPr>
        </p:nvSpPr>
        <p:spPr>
          <a:xfrm>
            <a:off x="838200" y="365125"/>
            <a:ext cx="5683180" cy="1325563"/>
          </a:xfrm>
        </p:spPr>
        <p:txBody>
          <a:bodyPr/>
          <a:lstStyle/>
          <a:p>
            <a:r>
              <a:rPr lang="en-US" dirty="0"/>
              <a:t>Nobel Prize!</a:t>
            </a:r>
          </a:p>
        </p:txBody>
      </p:sp>
      <p:sp>
        <p:nvSpPr>
          <p:cNvPr id="3" name="Content Placeholder 2">
            <a:extLst>
              <a:ext uri="{FF2B5EF4-FFF2-40B4-BE49-F238E27FC236}">
                <a16:creationId xmlns:a16="http://schemas.microsoft.com/office/drawing/2014/main" id="{B1F6C5DD-2403-E228-126C-1F8C7C4FDB58}"/>
              </a:ext>
            </a:extLst>
          </p:cNvPr>
          <p:cNvSpPr>
            <a:spLocks noGrp="1"/>
          </p:cNvSpPr>
          <p:nvPr>
            <p:ph idx="1"/>
          </p:nvPr>
        </p:nvSpPr>
        <p:spPr>
          <a:xfrm>
            <a:off x="838200" y="1825625"/>
            <a:ext cx="5683180" cy="3711015"/>
          </a:xfrm>
        </p:spPr>
        <p:txBody>
          <a:bodyPr>
            <a:normAutofit fontScale="92500" lnSpcReduction="10000"/>
          </a:bodyPr>
          <a:lstStyle/>
          <a:p>
            <a:r>
              <a:rPr lang="en-US" dirty="0"/>
              <a:t>Transistors are constructed by layering crystals with carefully designed impurities</a:t>
            </a:r>
          </a:p>
          <a:p>
            <a:pPr lvl="1"/>
            <a:r>
              <a:rPr lang="en-US" dirty="0"/>
              <a:t>Silicon with N-Doping</a:t>
            </a:r>
          </a:p>
          <a:p>
            <a:pPr lvl="1"/>
            <a:r>
              <a:rPr lang="en-US" dirty="0"/>
              <a:t>Silicon with P-Doping</a:t>
            </a:r>
          </a:p>
          <a:p>
            <a:r>
              <a:rPr lang="en-US" dirty="0"/>
              <a:t>When voltages are applied to the crystals, sub-atomic stuff happens at the boundaries between the different types of crystals that affect the flow of electrons through the crystals</a:t>
            </a:r>
          </a:p>
          <a:p>
            <a:pPr lvl="1"/>
            <a:endParaRPr lang="en-US" dirty="0"/>
          </a:p>
        </p:txBody>
      </p:sp>
      <p:grpSp>
        <p:nvGrpSpPr>
          <p:cNvPr id="4" name="Group 3">
            <a:extLst>
              <a:ext uri="{FF2B5EF4-FFF2-40B4-BE49-F238E27FC236}">
                <a16:creationId xmlns:a16="http://schemas.microsoft.com/office/drawing/2014/main" id="{5A4BCB24-DBA1-7403-CF90-A9572CDFE906}"/>
              </a:ext>
            </a:extLst>
          </p:cNvPr>
          <p:cNvGrpSpPr/>
          <p:nvPr/>
        </p:nvGrpSpPr>
        <p:grpSpPr>
          <a:xfrm>
            <a:off x="7336190" y="514620"/>
            <a:ext cx="4214503" cy="2712097"/>
            <a:chOff x="7768269" y="2835782"/>
            <a:chExt cx="4214503" cy="2712097"/>
          </a:xfrm>
        </p:grpSpPr>
        <p:sp>
          <p:nvSpPr>
            <p:cNvPr id="5" name="Right Arrow 4">
              <a:extLst>
                <a:ext uri="{FF2B5EF4-FFF2-40B4-BE49-F238E27FC236}">
                  <a16:creationId xmlns:a16="http://schemas.microsoft.com/office/drawing/2014/main" id="{56E4CFA4-EAAE-1CD9-8AB5-28840E5F6165}"/>
                </a:ext>
              </a:extLst>
            </p:cNvPr>
            <p:cNvSpPr/>
            <p:nvPr/>
          </p:nvSpPr>
          <p:spPr>
            <a:xfrm rot="16200000">
              <a:off x="9623749" y="3916809"/>
              <a:ext cx="438528" cy="644989"/>
            </a:xfrm>
            <a:prstGeom prst="rightArrow">
              <a:avLst>
                <a:gd name="adj1" fmla="val 50000"/>
                <a:gd name="adj2" fmla="val 3501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4B5C048-B66B-A8BB-169D-0FDB03B007E1}"/>
                </a:ext>
              </a:extLst>
            </p:cNvPr>
            <p:cNvSpPr/>
            <p:nvPr/>
          </p:nvSpPr>
          <p:spPr>
            <a:xfrm>
              <a:off x="9286486" y="3700305"/>
              <a:ext cx="1107831" cy="1107831"/>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92E7C2F3-B19C-9EBB-D4B0-5FA917F22C22}"/>
                </a:ext>
              </a:extLst>
            </p:cNvPr>
            <p:cNvCxnSpPr>
              <a:cxnSpLocks/>
            </p:cNvCxnSpPr>
            <p:nvPr/>
          </p:nvCxnSpPr>
          <p:spPr>
            <a:xfrm>
              <a:off x="9568476" y="3994273"/>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F39C861-3033-58C5-6A86-A0BDD6397E7D}"/>
                </a:ext>
              </a:extLst>
            </p:cNvPr>
            <p:cNvGrpSpPr/>
            <p:nvPr/>
          </p:nvGrpSpPr>
          <p:grpSpPr>
            <a:xfrm>
              <a:off x="9597413" y="4514291"/>
              <a:ext cx="485977" cy="130560"/>
              <a:chOff x="4096796" y="4190231"/>
              <a:chExt cx="4302808" cy="1155969"/>
            </a:xfrm>
          </p:grpSpPr>
          <p:cxnSp>
            <p:nvCxnSpPr>
              <p:cNvPr id="23" name="Straight Connector 22">
                <a:extLst>
                  <a:ext uri="{FF2B5EF4-FFF2-40B4-BE49-F238E27FC236}">
                    <a16:creationId xmlns:a16="http://schemas.microsoft.com/office/drawing/2014/main" id="{D31FBD6E-F38E-B05B-B0F8-903138AC4127}"/>
                  </a:ext>
                </a:extLst>
              </p:cNvPr>
              <p:cNvCxnSpPr>
                <a:cxnSpLocks/>
              </p:cNvCxnSpPr>
              <p:nvPr/>
            </p:nvCxnSpPr>
            <p:spPr>
              <a:xfrm flipV="1">
                <a:off x="4553578" y="4190231"/>
                <a:ext cx="3384863" cy="142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A2C56F5-659E-F4FC-F504-BFF63EF964C2}"/>
                  </a:ext>
                </a:extLst>
              </p:cNvPr>
              <p:cNvCxnSpPr>
                <a:cxnSpLocks/>
              </p:cNvCxnSpPr>
              <p:nvPr/>
            </p:nvCxnSpPr>
            <p:spPr>
              <a:xfrm flipH="1">
                <a:off x="4096796"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A20B541-A0C5-5EF5-0200-E17403F146F2}"/>
                  </a:ext>
                </a:extLst>
              </p:cNvPr>
              <p:cNvCxnSpPr>
                <a:cxnSpLocks/>
              </p:cNvCxnSpPr>
              <p:nvPr/>
            </p:nvCxnSpPr>
            <p:spPr>
              <a:xfrm>
                <a:off x="7938441"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EBB46174-1A0F-C17D-5D52-3DAE4B3CAC03}"/>
                </a:ext>
              </a:extLst>
            </p:cNvPr>
            <p:cNvCxnSpPr>
              <a:cxnSpLocks/>
            </p:cNvCxnSpPr>
            <p:nvPr/>
          </p:nvCxnSpPr>
          <p:spPr>
            <a:xfrm>
              <a:off x="9514024" y="4254220"/>
              <a:ext cx="65275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2D78516-DC8C-7E0B-F7C3-D225E9894D28}"/>
                </a:ext>
              </a:extLst>
            </p:cNvPr>
            <p:cNvCxnSpPr>
              <a:cxnSpLocks/>
            </p:cNvCxnSpPr>
            <p:nvPr/>
          </p:nvCxnSpPr>
          <p:spPr>
            <a:xfrm>
              <a:off x="8623295" y="4254220"/>
              <a:ext cx="94518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F6EBD06-A24E-D4E5-C3C5-4FD961D27CEC}"/>
                </a:ext>
              </a:extLst>
            </p:cNvPr>
            <p:cNvCxnSpPr>
              <a:cxnSpLocks/>
            </p:cNvCxnSpPr>
            <p:nvPr/>
          </p:nvCxnSpPr>
          <p:spPr>
            <a:xfrm>
              <a:off x="9840154" y="3009766"/>
              <a:ext cx="0" cy="9845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5CBF181-632E-555A-BA65-D7D0757EE941}"/>
                </a:ext>
              </a:extLst>
            </p:cNvPr>
            <p:cNvCxnSpPr>
              <a:cxnSpLocks/>
            </p:cNvCxnSpPr>
            <p:nvPr/>
          </p:nvCxnSpPr>
          <p:spPr>
            <a:xfrm>
              <a:off x="9840154" y="4514291"/>
              <a:ext cx="0" cy="57891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C7FC2C3-B82E-60F1-BBB2-15404BAD81D5}"/>
                </a:ext>
              </a:extLst>
            </p:cNvPr>
            <p:cNvSpPr txBox="1"/>
            <p:nvPr/>
          </p:nvSpPr>
          <p:spPr>
            <a:xfrm>
              <a:off x="9498963" y="2915877"/>
              <a:ext cx="300082" cy="369332"/>
            </a:xfrm>
            <a:prstGeom prst="rect">
              <a:avLst/>
            </a:prstGeom>
            <a:noFill/>
          </p:spPr>
          <p:txBody>
            <a:bodyPr wrap="none" rtlCol="0">
              <a:spAutoFit/>
            </a:bodyPr>
            <a:lstStyle/>
            <a:p>
              <a:r>
                <a:rPr lang="en-US" dirty="0"/>
                <a:t>+</a:t>
              </a:r>
            </a:p>
          </p:txBody>
        </p:sp>
        <p:cxnSp>
          <p:nvCxnSpPr>
            <p:cNvPr id="14" name="Straight Connector 13">
              <a:extLst>
                <a:ext uri="{FF2B5EF4-FFF2-40B4-BE49-F238E27FC236}">
                  <a16:creationId xmlns:a16="http://schemas.microsoft.com/office/drawing/2014/main" id="{60A1ED5F-C08A-2EFD-A388-1BE8C86E5F1B}"/>
                </a:ext>
              </a:extLst>
            </p:cNvPr>
            <p:cNvCxnSpPr>
              <a:cxnSpLocks/>
            </p:cNvCxnSpPr>
            <p:nvPr/>
          </p:nvCxnSpPr>
          <p:spPr>
            <a:xfrm>
              <a:off x="9840154" y="3429000"/>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ADCDA11-6DD7-0E92-4382-5251C619A94C}"/>
                </a:ext>
              </a:extLst>
            </p:cNvPr>
            <p:cNvSpPr txBox="1"/>
            <p:nvPr/>
          </p:nvSpPr>
          <p:spPr>
            <a:xfrm>
              <a:off x="9618809" y="4963104"/>
              <a:ext cx="499109" cy="584775"/>
            </a:xfrm>
            <a:prstGeom prst="rect">
              <a:avLst/>
            </a:prstGeom>
            <a:noFill/>
          </p:spPr>
          <p:txBody>
            <a:bodyPr wrap="square" rtlCol="0">
              <a:spAutoFit/>
            </a:bodyPr>
            <a:lstStyle/>
            <a:p>
              <a:r>
                <a:rPr lang="en-US" sz="3200" dirty="0">
                  <a:solidFill>
                    <a:schemeClr val="accent1"/>
                  </a:solidFill>
                </a:rPr>
                <a:t>⏚</a:t>
              </a:r>
            </a:p>
          </p:txBody>
        </p:sp>
        <p:pic>
          <p:nvPicPr>
            <p:cNvPr id="16" name="Picture 15" descr="A sound waveform with black background&#10;&#10;AI-generated content may be incorrect.">
              <a:extLst>
                <a:ext uri="{FF2B5EF4-FFF2-40B4-BE49-F238E27FC236}">
                  <a16:creationId xmlns:a16="http://schemas.microsoft.com/office/drawing/2014/main" id="{E855C7E5-64E1-1324-3E64-CE6ECE4723CC}"/>
                </a:ext>
              </a:extLst>
            </p:cNvPr>
            <p:cNvPicPr>
              <a:picLocks noChangeAspect="1"/>
            </p:cNvPicPr>
            <p:nvPr/>
          </p:nvPicPr>
          <p:blipFill>
            <a:blip r:embed="rId2"/>
            <a:srcRect r="37059"/>
            <a:stretch/>
          </p:blipFill>
          <p:spPr>
            <a:xfrm>
              <a:off x="7768269" y="4025294"/>
              <a:ext cx="1220008" cy="488997"/>
            </a:xfrm>
            <a:prstGeom prst="rect">
              <a:avLst/>
            </a:prstGeom>
          </p:spPr>
        </p:pic>
        <p:pic>
          <p:nvPicPr>
            <p:cNvPr id="17" name="Picture 16" descr="A sound waveform with black background&#10;&#10;AI-generated content may be incorrect.">
              <a:extLst>
                <a:ext uri="{FF2B5EF4-FFF2-40B4-BE49-F238E27FC236}">
                  <a16:creationId xmlns:a16="http://schemas.microsoft.com/office/drawing/2014/main" id="{F3E0692D-32FE-9E2C-C8B3-3FEAC558D160}"/>
                </a:ext>
              </a:extLst>
            </p:cNvPr>
            <p:cNvPicPr>
              <a:picLocks noChangeAspect="1"/>
            </p:cNvPicPr>
            <p:nvPr/>
          </p:nvPicPr>
          <p:blipFill>
            <a:blip r:embed="rId2"/>
            <a:srcRect r="37059"/>
            <a:stretch/>
          </p:blipFill>
          <p:spPr>
            <a:xfrm>
              <a:off x="10337981" y="2835782"/>
              <a:ext cx="1220008" cy="1255237"/>
            </a:xfrm>
            <a:prstGeom prst="rect">
              <a:avLst/>
            </a:prstGeom>
          </p:spPr>
        </p:pic>
        <p:sp>
          <p:nvSpPr>
            <p:cNvPr id="18" name="TextBox 17">
              <a:extLst>
                <a:ext uri="{FF2B5EF4-FFF2-40B4-BE49-F238E27FC236}">
                  <a16:creationId xmlns:a16="http://schemas.microsoft.com/office/drawing/2014/main" id="{4C7CB2EB-8FBD-EC0D-55E6-45A08E3245F2}"/>
                </a:ext>
              </a:extLst>
            </p:cNvPr>
            <p:cNvSpPr txBox="1"/>
            <p:nvPr/>
          </p:nvSpPr>
          <p:spPr>
            <a:xfrm>
              <a:off x="8019170" y="4460185"/>
              <a:ext cx="684803" cy="369332"/>
            </a:xfrm>
            <a:prstGeom prst="rect">
              <a:avLst/>
            </a:prstGeom>
            <a:noFill/>
          </p:spPr>
          <p:txBody>
            <a:bodyPr wrap="none" rtlCol="0">
              <a:spAutoFit/>
            </a:bodyPr>
            <a:lstStyle/>
            <a:p>
              <a:r>
                <a:rPr lang="en-US" dirty="0"/>
                <a:t>Input</a:t>
              </a:r>
            </a:p>
          </p:txBody>
        </p:sp>
        <p:sp>
          <p:nvSpPr>
            <p:cNvPr id="19" name="TextBox 18">
              <a:extLst>
                <a:ext uri="{FF2B5EF4-FFF2-40B4-BE49-F238E27FC236}">
                  <a16:creationId xmlns:a16="http://schemas.microsoft.com/office/drawing/2014/main" id="{4DD6904A-AA46-A472-EBB3-C869F6DF9267}"/>
                </a:ext>
              </a:extLst>
            </p:cNvPr>
            <p:cNvSpPr txBox="1"/>
            <p:nvPr/>
          </p:nvSpPr>
          <p:spPr>
            <a:xfrm>
              <a:off x="10423502" y="4090853"/>
              <a:ext cx="585417" cy="369332"/>
            </a:xfrm>
            <a:prstGeom prst="rect">
              <a:avLst/>
            </a:prstGeom>
            <a:noFill/>
          </p:spPr>
          <p:txBody>
            <a:bodyPr wrap="none" rtlCol="0">
              <a:spAutoFit/>
            </a:bodyPr>
            <a:lstStyle/>
            <a:p>
              <a:r>
                <a:rPr lang="en-US" dirty="0"/>
                <a:t>Grid</a:t>
              </a:r>
            </a:p>
          </p:txBody>
        </p:sp>
        <p:sp>
          <p:nvSpPr>
            <p:cNvPr id="20" name="TextBox 19">
              <a:extLst>
                <a:ext uri="{FF2B5EF4-FFF2-40B4-BE49-F238E27FC236}">
                  <a16:creationId xmlns:a16="http://schemas.microsoft.com/office/drawing/2014/main" id="{8BF509F0-EB77-8BB2-C1F2-78BE10E3E0C0}"/>
                </a:ext>
              </a:extLst>
            </p:cNvPr>
            <p:cNvSpPr txBox="1"/>
            <p:nvPr/>
          </p:nvSpPr>
          <p:spPr>
            <a:xfrm>
              <a:off x="8779238" y="4718204"/>
              <a:ext cx="974434" cy="369332"/>
            </a:xfrm>
            <a:prstGeom prst="rect">
              <a:avLst/>
            </a:prstGeom>
            <a:noFill/>
          </p:spPr>
          <p:txBody>
            <a:bodyPr wrap="none" rtlCol="0">
              <a:spAutoFit/>
            </a:bodyPr>
            <a:lstStyle/>
            <a:p>
              <a:r>
                <a:rPr lang="en-US" dirty="0"/>
                <a:t>Cathode</a:t>
              </a:r>
            </a:p>
          </p:txBody>
        </p:sp>
        <p:sp>
          <p:nvSpPr>
            <p:cNvPr id="21" name="TextBox 20">
              <a:extLst>
                <a:ext uri="{FF2B5EF4-FFF2-40B4-BE49-F238E27FC236}">
                  <a16:creationId xmlns:a16="http://schemas.microsoft.com/office/drawing/2014/main" id="{9D37B2AA-36E2-5C03-F51F-ECC5AE0BF1B1}"/>
                </a:ext>
              </a:extLst>
            </p:cNvPr>
            <p:cNvSpPr txBox="1"/>
            <p:nvPr/>
          </p:nvSpPr>
          <p:spPr>
            <a:xfrm>
              <a:off x="8764703" y="3477957"/>
              <a:ext cx="798617" cy="369332"/>
            </a:xfrm>
            <a:prstGeom prst="rect">
              <a:avLst/>
            </a:prstGeom>
            <a:noFill/>
          </p:spPr>
          <p:txBody>
            <a:bodyPr wrap="none" rtlCol="0">
              <a:spAutoFit/>
            </a:bodyPr>
            <a:lstStyle/>
            <a:p>
              <a:r>
                <a:rPr lang="en-US" dirty="0"/>
                <a:t>Anode</a:t>
              </a:r>
            </a:p>
          </p:txBody>
        </p:sp>
        <p:sp>
          <p:nvSpPr>
            <p:cNvPr id="22" name="TextBox 21">
              <a:extLst>
                <a:ext uri="{FF2B5EF4-FFF2-40B4-BE49-F238E27FC236}">
                  <a16:creationId xmlns:a16="http://schemas.microsoft.com/office/drawing/2014/main" id="{EEF58B91-07AB-D2A3-2CFC-3696949E56E1}"/>
                </a:ext>
              </a:extLst>
            </p:cNvPr>
            <p:cNvSpPr txBox="1"/>
            <p:nvPr/>
          </p:nvSpPr>
          <p:spPr>
            <a:xfrm>
              <a:off x="11126447" y="2988182"/>
              <a:ext cx="856325" cy="369332"/>
            </a:xfrm>
            <a:prstGeom prst="rect">
              <a:avLst/>
            </a:prstGeom>
            <a:noFill/>
          </p:spPr>
          <p:txBody>
            <a:bodyPr wrap="none" rtlCol="0">
              <a:spAutoFit/>
            </a:bodyPr>
            <a:lstStyle/>
            <a:p>
              <a:r>
                <a:rPr lang="en-US" dirty="0"/>
                <a:t>Output</a:t>
              </a:r>
            </a:p>
          </p:txBody>
        </p:sp>
      </p:grpSp>
      <p:sp>
        <p:nvSpPr>
          <p:cNvPr id="26" name="Rectangle 25">
            <a:extLst>
              <a:ext uri="{FF2B5EF4-FFF2-40B4-BE49-F238E27FC236}">
                <a16:creationId xmlns:a16="http://schemas.microsoft.com/office/drawing/2014/main" id="{1BBCA666-F364-10AF-0F24-45E944183AAA}"/>
              </a:ext>
            </a:extLst>
          </p:cNvPr>
          <p:cNvSpPr/>
          <p:nvPr/>
        </p:nvSpPr>
        <p:spPr>
          <a:xfrm>
            <a:off x="9035817" y="4356301"/>
            <a:ext cx="744515" cy="36471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27" name="Rectangle 26">
            <a:extLst>
              <a:ext uri="{FF2B5EF4-FFF2-40B4-BE49-F238E27FC236}">
                <a16:creationId xmlns:a16="http://schemas.microsoft.com/office/drawing/2014/main" id="{FA0EB1CD-2C54-9F1B-3AE4-8C193AD0280B}"/>
              </a:ext>
            </a:extLst>
          </p:cNvPr>
          <p:cNvSpPr/>
          <p:nvPr/>
        </p:nvSpPr>
        <p:spPr>
          <a:xfrm>
            <a:off x="9035817" y="5075297"/>
            <a:ext cx="744515" cy="36471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28" name="Rectangle 27">
            <a:extLst>
              <a:ext uri="{FF2B5EF4-FFF2-40B4-BE49-F238E27FC236}">
                <a16:creationId xmlns:a16="http://schemas.microsoft.com/office/drawing/2014/main" id="{3CB976A5-3CF9-778A-8FCE-EC49671B9823}"/>
              </a:ext>
            </a:extLst>
          </p:cNvPr>
          <p:cNvSpPr/>
          <p:nvPr/>
        </p:nvSpPr>
        <p:spPr>
          <a:xfrm>
            <a:off x="9035817" y="4718422"/>
            <a:ext cx="744515" cy="364713"/>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t>
            </a:r>
          </a:p>
        </p:txBody>
      </p:sp>
      <p:cxnSp>
        <p:nvCxnSpPr>
          <p:cNvPr id="32" name="Straight Connector 31">
            <a:extLst>
              <a:ext uri="{FF2B5EF4-FFF2-40B4-BE49-F238E27FC236}">
                <a16:creationId xmlns:a16="http://schemas.microsoft.com/office/drawing/2014/main" id="{8274820B-14E9-7435-805A-8D0AEFA9E6A6}"/>
              </a:ext>
            </a:extLst>
          </p:cNvPr>
          <p:cNvCxnSpPr>
            <a:cxnSpLocks/>
          </p:cNvCxnSpPr>
          <p:nvPr/>
        </p:nvCxnSpPr>
        <p:spPr>
          <a:xfrm>
            <a:off x="9131241" y="4356301"/>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7956F8D-522B-D4FA-D75C-2A1028CE844E}"/>
              </a:ext>
            </a:extLst>
          </p:cNvPr>
          <p:cNvCxnSpPr>
            <a:cxnSpLocks/>
          </p:cNvCxnSpPr>
          <p:nvPr/>
        </p:nvCxnSpPr>
        <p:spPr>
          <a:xfrm>
            <a:off x="8191216" y="4910827"/>
            <a:ext cx="84460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5D55292-5D56-39C9-DB88-E2EC6BC07790}"/>
              </a:ext>
            </a:extLst>
          </p:cNvPr>
          <p:cNvCxnSpPr>
            <a:cxnSpLocks/>
            <a:endCxn id="26" idx="0"/>
          </p:cNvCxnSpPr>
          <p:nvPr/>
        </p:nvCxnSpPr>
        <p:spPr>
          <a:xfrm flipH="1">
            <a:off x="9408075" y="3626002"/>
            <a:ext cx="3361" cy="73029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EDB248F-5939-37F3-A4E3-457911B5F7DB}"/>
              </a:ext>
            </a:extLst>
          </p:cNvPr>
          <p:cNvSpPr txBox="1"/>
          <p:nvPr/>
        </p:nvSpPr>
        <p:spPr>
          <a:xfrm>
            <a:off x="9070245" y="3532113"/>
            <a:ext cx="300082" cy="369332"/>
          </a:xfrm>
          <a:prstGeom prst="rect">
            <a:avLst/>
          </a:prstGeom>
          <a:noFill/>
        </p:spPr>
        <p:txBody>
          <a:bodyPr wrap="none" rtlCol="0">
            <a:spAutoFit/>
          </a:bodyPr>
          <a:lstStyle/>
          <a:p>
            <a:r>
              <a:rPr lang="en-US" dirty="0"/>
              <a:t>+</a:t>
            </a:r>
          </a:p>
        </p:txBody>
      </p:sp>
      <p:cxnSp>
        <p:nvCxnSpPr>
          <p:cNvPr id="39" name="Straight Connector 38">
            <a:extLst>
              <a:ext uri="{FF2B5EF4-FFF2-40B4-BE49-F238E27FC236}">
                <a16:creationId xmlns:a16="http://schemas.microsoft.com/office/drawing/2014/main" id="{37BD642A-D203-BE03-9C46-B19DFC859365}"/>
              </a:ext>
            </a:extLst>
          </p:cNvPr>
          <p:cNvCxnSpPr>
            <a:cxnSpLocks/>
          </p:cNvCxnSpPr>
          <p:nvPr/>
        </p:nvCxnSpPr>
        <p:spPr>
          <a:xfrm>
            <a:off x="9411436" y="4045236"/>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7428C8B-93A5-8119-6819-4BD331349B1C}"/>
              </a:ext>
            </a:extLst>
          </p:cNvPr>
          <p:cNvSpPr txBox="1"/>
          <p:nvPr/>
        </p:nvSpPr>
        <p:spPr>
          <a:xfrm>
            <a:off x="9191377" y="5363655"/>
            <a:ext cx="499109" cy="584775"/>
          </a:xfrm>
          <a:prstGeom prst="rect">
            <a:avLst/>
          </a:prstGeom>
          <a:noFill/>
        </p:spPr>
        <p:txBody>
          <a:bodyPr wrap="square" rtlCol="0">
            <a:spAutoFit/>
          </a:bodyPr>
          <a:lstStyle/>
          <a:p>
            <a:r>
              <a:rPr lang="en-US" sz="3200" dirty="0">
                <a:solidFill>
                  <a:schemeClr val="accent1"/>
                </a:solidFill>
              </a:rPr>
              <a:t>⏚</a:t>
            </a:r>
          </a:p>
        </p:txBody>
      </p:sp>
      <p:pic>
        <p:nvPicPr>
          <p:cNvPr id="41" name="Picture 40" descr="A sound waveform with black background&#10;&#10;AI-generated content may be incorrect.">
            <a:extLst>
              <a:ext uri="{FF2B5EF4-FFF2-40B4-BE49-F238E27FC236}">
                <a16:creationId xmlns:a16="http://schemas.microsoft.com/office/drawing/2014/main" id="{684A69FF-BA57-6E60-B063-CDDEEAE1D648}"/>
              </a:ext>
            </a:extLst>
          </p:cNvPr>
          <p:cNvPicPr>
            <a:picLocks noChangeAspect="1"/>
          </p:cNvPicPr>
          <p:nvPr/>
        </p:nvPicPr>
        <p:blipFill>
          <a:blip r:embed="rId2"/>
          <a:srcRect r="37059"/>
          <a:stretch/>
        </p:blipFill>
        <p:spPr>
          <a:xfrm>
            <a:off x="7339551" y="4661626"/>
            <a:ext cx="1220008" cy="488997"/>
          </a:xfrm>
          <a:prstGeom prst="rect">
            <a:avLst/>
          </a:prstGeom>
        </p:spPr>
      </p:pic>
      <p:pic>
        <p:nvPicPr>
          <p:cNvPr id="42" name="Picture 41" descr="A sound waveform with black background&#10;&#10;AI-generated content may be incorrect.">
            <a:extLst>
              <a:ext uri="{FF2B5EF4-FFF2-40B4-BE49-F238E27FC236}">
                <a16:creationId xmlns:a16="http://schemas.microsoft.com/office/drawing/2014/main" id="{4F6FD644-244A-15B9-7769-7F17ED93DF59}"/>
              </a:ext>
            </a:extLst>
          </p:cNvPr>
          <p:cNvPicPr>
            <a:picLocks noChangeAspect="1"/>
          </p:cNvPicPr>
          <p:nvPr/>
        </p:nvPicPr>
        <p:blipFill>
          <a:blip r:embed="rId2"/>
          <a:srcRect r="37059"/>
          <a:stretch/>
        </p:blipFill>
        <p:spPr>
          <a:xfrm>
            <a:off x="9909263" y="3452018"/>
            <a:ext cx="1220008" cy="1255237"/>
          </a:xfrm>
          <a:prstGeom prst="rect">
            <a:avLst/>
          </a:prstGeom>
        </p:spPr>
      </p:pic>
      <p:sp>
        <p:nvSpPr>
          <p:cNvPr id="43" name="TextBox 42">
            <a:extLst>
              <a:ext uri="{FF2B5EF4-FFF2-40B4-BE49-F238E27FC236}">
                <a16:creationId xmlns:a16="http://schemas.microsoft.com/office/drawing/2014/main" id="{E2CEFA35-8EF1-23AD-48E1-7CAA4E23A9DC}"/>
              </a:ext>
            </a:extLst>
          </p:cNvPr>
          <p:cNvSpPr txBox="1"/>
          <p:nvPr/>
        </p:nvSpPr>
        <p:spPr>
          <a:xfrm>
            <a:off x="7590452" y="5076421"/>
            <a:ext cx="684803" cy="369332"/>
          </a:xfrm>
          <a:prstGeom prst="rect">
            <a:avLst/>
          </a:prstGeom>
          <a:noFill/>
        </p:spPr>
        <p:txBody>
          <a:bodyPr wrap="none" rtlCol="0">
            <a:spAutoFit/>
          </a:bodyPr>
          <a:lstStyle/>
          <a:p>
            <a:r>
              <a:rPr lang="en-US" dirty="0"/>
              <a:t>Input</a:t>
            </a:r>
          </a:p>
        </p:txBody>
      </p:sp>
      <p:sp>
        <p:nvSpPr>
          <p:cNvPr id="44" name="TextBox 43">
            <a:extLst>
              <a:ext uri="{FF2B5EF4-FFF2-40B4-BE49-F238E27FC236}">
                <a16:creationId xmlns:a16="http://schemas.microsoft.com/office/drawing/2014/main" id="{71D0E773-2363-EA37-3F23-0242F0323B51}"/>
              </a:ext>
            </a:extLst>
          </p:cNvPr>
          <p:cNvSpPr txBox="1"/>
          <p:nvPr/>
        </p:nvSpPr>
        <p:spPr>
          <a:xfrm>
            <a:off x="9812827" y="4711161"/>
            <a:ext cx="1265283" cy="369332"/>
          </a:xfrm>
          <a:prstGeom prst="rect">
            <a:avLst/>
          </a:prstGeom>
          <a:noFill/>
        </p:spPr>
        <p:txBody>
          <a:bodyPr wrap="none" rtlCol="0">
            <a:spAutoFit/>
          </a:bodyPr>
          <a:lstStyle/>
          <a:p>
            <a:r>
              <a:rPr lang="en-US" dirty="0"/>
              <a:t>Base / Gate</a:t>
            </a:r>
          </a:p>
        </p:txBody>
      </p:sp>
      <p:sp>
        <p:nvSpPr>
          <p:cNvPr id="45" name="TextBox 44">
            <a:extLst>
              <a:ext uri="{FF2B5EF4-FFF2-40B4-BE49-F238E27FC236}">
                <a16:creationId xmlns:a16="http://schemas.microsoft.com/office/drawing/2014/main" id="{8B96E2EF-0879-8DEE-2C4A-0DC0B6743EFD}"/>
              </a:ext>
            </a:extLst>
          </p:cNvPr>
          <p:cNvSpPr txBox="1"/>
          <p:nvPr/>
        </p:nvSpPr>
        <p:spPr>
          <a:xfrm>
            <a:off x="9840468" y="5242205"/>
            <a:ext cx="1025602" cy="369332"/>
          </a:xfrm>
          <a:prstGeom prst="rect">
            <a:avLst/>
          </a:prstGeom>
          <a:noFill/>
        </p:spPr>
        <p:txBody>
          <a:bodyPr wrap="none" rtlCol="0">
            <a:spAutoFit/>
          </a:bodyPr>
          <a:lstStyle/>
          <a:p>
            <a:r>
              <a:rPr lang="en-US" dirty="0"/>
              <a:t>Collector</a:t>
            </a:r>
          </a:p>
        </p:txBody>
      </p:sp>
      <p:sp>
        <p:nvSpPr>
          <p:cNvPr id="46" name="TextBox 45">
            <a:extLst>
              <a:ext uri="{FF2B5EF4-FFF2-40B4-BE49-F238E27FC236}">
                <a16:creationId xmlns:a16="http://schemas.microsoft.com/office/drawing/2014/main" id="{AE36F433-2606-055D-378E-B8E3545CB04C}"/>
              </a:ext>
            </a:extLst>
          </p:cNvPr>
          <p:cNvSpPr txBox="1"/>
          <p:nvPr/>
        </p:nvSpPr>
        <p:spPr>
          <a:xfrm>
            <a:off x="7944213" y="4072212"/>
            <a:ext cx="877804" cy="369332"/>
          </a:xfrm>
          <a:prstGeom prst="rect">
            <a:avLst/>
          </a:prstGeom>
          <a:noFill/>
        </p:spPr>
        <p:txBody>
          <a:bodyPr wrap="none" rtlCol="0">
            <a:spAutoFit/>
          </a:bodyPr>
          <a:lstStyle/>
          <a:p>
            <a:r>
              <a:rPr lang="en-US" dirty="0"/>
              <a:t>Emitter</a:t>
            </a:r>
          </a:p>
        </p:txBody>
      </p:sp>
      <p:sp>
        <p:nvSpPr>
          <p:cNvPr id="47" name="TextBox 46">
            <a:extLst>
              <a:ext uri="{FF2B5EF4-FFF2-40B4-BE49-F238E27FC236}">
                <a16:creationId xmlns:a16="http://schemas.microsoft.com/office/drawing/2014/main" id="{1B19E0DA-4D47-6D1D-7557-6771B1DB16AB}"/>
              </a:ext>
            </a:extLst>
          </p:cNvPr>
          <p:cNvSpPr txBox="1"/>
          <p:nvPr/>
        </p:nvSpPr>
        <p:spPr>
          <a:xfrm>
            <a:off x="10697729" y="3604418"/>
            <a:ext cx="856325" cy="369332"/>
          </a:xfrm>
          <a:prstGeom prst="rect">
            <a:avLst/>
          </a:prstGeom>
          <a:noFill/>
        </p:spPr>
        <p:txBody>
          <a:bodyPr wrap="none" rtlCol="0">
            <a:spAutoFit/>
          </a:bodyPr>
          <a:lstStyle/>
          <a:p>
            <a:r>
              <a:rPr lang="en-US" dirty="0"/>
              <a:t>Output</a:t>
            </a:r>
          </a:p>
        </p:txBody>
      </p:sp>
      <p:cxnSp>
        <p:nvCxnSpPr>
          <p:cNvPr id="54" name="Straight Connector 53">
            <a:extLst>
              <a:ext uri="{FF2B5EF4-FFF2-40B4-BE49-F238E27FC236}">
                <a16:creationId xmlns:a16="http://schemas.microsoft.com/office/drawing/2014/main" id="{50363771-8BAF-FA9B-7F36-BB439B5795EF}"/>
              </a:ext>
            </a:extLst>
          </p:cNvPr>
          <p:cNvCxnSpPr>
            <a:cxnSpLocks/>
          </p:cNvCxnSpPr>
          <p:nvPr/>
        </p:nvCxnSpPr>
        <p:spPr>
          <a:xfrm>
            <a:off x="9131241" y="5453910"/>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EBB7CB3-8ED5-9602-EFE1-5CEFFDCF0445}"/>
              </a:ext>
            </a:extLst>
          </p:cNvPr>
          <p:cNvCxnSpPr>
            <a:cxnSpLocks/>
          </p:cNvCxnSpPr>
          <p:nvPr/>
        </p:nvCxnSpPr>
        <p:spPr>
          <a:xfrm flipV="1">
            <a:off x="9013369" y="4774033"/>
            <a:ext cx="0" cy="2476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C57436F8-5A70-9FFC-A8C9-36D1DBF8C714}"/>
              </a:ext>
            </a:extLst>
          </p:cNvPr>
          <p:cNvSpPr/>
          <p:nvPr/>
        </p:nvSpPr>
        <p:spPr>
          <a:xfrm>
            <a:off x="9037053" y="4695204"/>
            <a:ext cx="744515" cy="65520"/>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1" name="Rectangle 60">
            <a:extLst>
              <a:ext uri="{FF2B5EF4-FFF2-40B4-BE49-F238E27FC236}">
                <a16:creationId xmlns:a16="http://schemas.microsoft.com/office/drawing/2014/main" id="{895253C8-9F1B-9496-594C-B6E8675A5C89}"/>
              </a:ext>
            </a:extLst>
          </p:cNvPr>
          <p:cNvSpPr/>
          <p:nvPr/>
        </p:nvSpPr>
        <p:spPr>
          <a:xfrm>
            <a:off x="9039103" y="5057325"/>
            <a:ext cx="744515" cy="65520"/>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3" name="TextBox 62">
            <a:extLst>
              <a:ext uri="{FF2B5EF4-FFF2-40B4-BE49-F238E27FC236}">
                <a16:creationId xmlns:a16="http://schemas.microsoft.com/office/drawing/2014/main" id="{854B985D-C89C-3162-294E-2D0C5F1F67EA}"/>
              </a:ext>
            </a:extLst>
          </p:cNvPr>
          <p:cNvSpPr txBox="1"/>
          <p:nvPr/>
        </p:nvSpPr>
        <p:spPr>
          <a:xfrm>
            <a:off x="954888" y="5656042"/>
            <a:ext cx="6099348"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Nobel_Prize_in_Physics</a:t>
            </a:r>
            <a:endParaRPr lang="en-US" dirty="0"/>
          </a:p>
        </p:txBody>
      </p:sp>
      <p:pic>
        <p:nvPicPr>
          <p:cNvPr id="65" name="Picture 64" descr="A close up of a coin&#10;&#10;AI-generated content may be incorrect.">
            <a:extLst>
              <a:ext uri="{FF2B5EF4-FFF2-40B4-BE49-F238E27FC236}">
                <a16:creationId xmlns:a16="http://schemas.microsoft.com/office/drawing/2014/main" id="{40073C81-8236-75FC-20C9-398CD4EBAB7D}"/>
              </a:ext>
            </a:extLst>
          </p:cNvPr>
          <p:cNvPicPr>
            <a:picLocks noChangeAspect="1"/>
          </p:cNvPicPr>
          <p:nvPr/>
        </p:nvPicPr>
        <p:blipFill>
          <a:blip r:embed="rId4"/>
          <a:stretch>
            <a:fillRect/>
          </a:stretch>
        </p:blipFill>
        <p:spPr>
          <a:xfrm>
            <a:off x="5039197" y="347548"/>
            <a:ext cx="1347117" cy="1325563"/>
          </a:xfrm>
          <a:prstGeom prst="rect">
            <a:avLst/>
          </a:prstGeom>
        </p:spPr>
      </p:pic>
    </p:spTree>
    <p:extLst>
      <p:ext uri="{BB962C8B-B14F-4D97-AF65-F5344CB8AC3E}">
        <p14:creationId xmlns:p14="http://schemas.microsoft.com/office/powerpoint/2010/main" val="532609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A8AF9-0A8D-BF58-5EC0-E487989AED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4ADCF2-0893-6073-788A-CA6252B0991F}"/>
              </a:ext>
            </a:extLst>
          </p:cNvPr>
          <p:cNvSpPr>
            <a:spLocks noGrp="1"/>
          </p:cNvSpPr>
          <p:nvPr>
            <p:ph type="title"/>
          </p:nvPr>
        </p:nvSpPr>
        <p:spPr/>
        <p:txBody>
          <a:bodyPr/>
          <a:lstStyle/>
          <a:p>
            <a:r>
              <a:rPr lang="en-US" dirty="0"/>
              <a:t>Building "Digital" Transistors</a:t>
            </a:r>
          </a:p>
        </p:txBody>
      </p:sp>
      <p:sp>
        <p:nvSpPr>
          <p:cNvPr id="3" name="Content Placeholder 2">
            <a:extLst>
              <a:ext uri="{FF2B5EF4-FFF2-40B4-BE49-F238E27FC236}">
                <a16:creationId xmlns:a16="http://schemas.microsoft.com/office/drawing/2014/main" id="{6479C77C-752A-562F-0E8C-721111505517}"/>
              </a:ext>
            </a:extLst>
          </p:cNvPr>
          <p:cNvSpPr>
            <a:spLocks noGrp="1"/>
          </p:cNvSpPr>
          <p:nvPr>
            <p:ph idx="1"/>
          </p:nvPr>
        </p:nvSpPr>
        <p:spPr>
          <a:xfrm>
            <a:off x="838200" y="1825625"/>
            <a:ext cx="4319016" cy="4127111"/>
          </a:xfrm>
        </p:spPr>
        <p:txBody>
          <a:bodyPr>
            <a:normAutofit fontScale="85000" lnSpcReduction="20000"/>
          </a:bodyPr>
          <a:lstStyle/>
          <a:p>
            <a:r>
              <a:rPr lang="en-US" dirty="0"/>
              <a:t>The design of transistors could be tweaked so to move quickly from low voltage to high voltage as the input voltage increased</a:t>
            </a:r>
          </a:p>
          <a:p>
            <a:pPr lvl="1"/>
            <a:r>
              <a:rPr lang="en-US" dirty="0"/>
              <a:t>Voltage low = off</a:t>
            </a:r>
          </a:p>
          <a:p>
            <a:pPr lvl="1"/>
            <a:r>
              <a:rPr lang="en-US" dirty="0"/>
              <a:t>Voltage high = on</a:t>
            </a:r>
          </a:p>
          <a:p>
            <a:r>
              <a:rPr lang="en-US" dirty="0"/>
              <a:t>With the correct design, a range of slightly lower input would be lifted on output</a:t>
            </a:r>
          </a:p>
          <a:p>
            <a:r>
              <a:rPr lang="en-US" dirty="0"/>
              <a:t>AI: Difference between a Bipolar Junction Transistor and NMOS transistor</a:t>
            </a:r>
          </a:p>
        </p:txBody>
      </p:sp>
      <p:cxnSp>
        <p:nvCxnSpPr>
          <p:cNvPr id="5" name="Straight Connector 4">
            <a:extLst>
              <a:ext uri="{FF2B5EF4-FFF2-40B4-BE49-F238E27FC236}">
                <a16:creationId xmlns:a16="http://schemas.microsoft.com/office/drawing/2014/main" id="{C7B6B824-F1EB-8906-219E-AD8F7452B9B6}"/>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A66A64F-BEA0-F5AB-B71E-563EE77D608C}"/>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1450E500-B2C0-1DFA-7575-DCE2694679A4}"/>
              </a:ext>
            </a:extLst>
          </p:cNvPr>
          <p:cNvSpPr/>
          <p:nvPr/>
        </p:nvSpPr>
        <p:spPr>
          <a:xfrm>
            <a:off x="6867144" y="2404459"/>
            <a:ext cx="3538698" cy="2407964"/>
          </a:xfrm>
          <a:custGeom>
            <a:avLst/>
            <a:gdLst>
              <a:gd name="connsiteX0" fmla="*/ 0 w 3218688"/>
              <a:gd name="connsiteY0" fmla="*/ 2306774 h 2356133"/>
              <a:gd name="connsiteX1" fmla="*/ 868680 w 3218688"/>
              <a:gd name="connsiteY1" fmla="*/ 2297630 h 2356133"/>
              <a:gd name="connsiteX2" fmla="*/ 1344168 w 3218688"/>
              <a:gd name="connsiteY2" fmla="*/ 1721558 h 2356133"/>
              <a:gd name="connsiteX3" fmla="*/ 1901952 w 3218688"/>
              <a:gd name="connsiteY3" fmla="*/ 642566 h 2356133"/>
              <a:gd name="connsiteX4" fmla="*/ 2487168 w 3218688"/>
              <a:gd name="connsiteY4" fmla="*/ 84782 h 2356133"/>
              <a:gd name="connsiteX5" fmla="*/ 3218688 w 3218688"/>
              <a:gd name="connsiteY5" fmla="*/ 11630 h 2356133"/>
              <a:gd name="connsiteX0" fmla="*/ 0 w 3218688"/>
              <a:gd name="connsiteY0" fmla="*/ 2352494 h 2382604"/>
              <a:gd name="connsiteX1" fmla="*/ 868680 w 3218688"/>
              <a:gd name="connsiteY1" fmla="*/ 2297630 h 2382604"/>
              <a:gd name="connsiteX2" fmla="*/ 1344168 w 3218688"/>
              <a:gd name="connsiteY2" fmla="*/ 1721558 h 2382604"/>
              <a:gd name="connsiteX3" fmla="*/ 1901952 w 3218688"/>
              <a:gd name="connsiteY3" fmla="*/ 642566 h 2382604"/>
              <a:gd name="connsiteX4" fmla="*/ 2487168 w 3218688"/>
              <a:gd name="connsiteY4" fmla="*/ 84782 h 2382604"/>
              <a:gd name="connsiteX5" fmla="*/ 3218688 w 3218688"/>
              <a:gd name="connsiteY5" fmla="*/ 11630 h 238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8688" h="2382604">
                <a:moveTo>
                  <a:pt x="0" y="2352494"/>
                </a:moveTo>
                <a:cubicBezTo>
                  <a:pt x="322326" y="2396690"/>
                  <a:pt x="644652" y="2402786"/>
                  <a:pt x="868680" y="2297630"/>
                </a:cubicBezTo>
                <a:cubicBezTo>
                  <a:pt x="1092708" y="2192474"/>
                  <a:pt x="1171956" y="1997402"/>
                  <a:pt x="1344168" y="1721558"/>
                </a:cubicBezTo>
                <a:cubicBezTo>
                  <a:pt x="1516380" y="1445714"/>
                  <a:pt x="1711452" y="915362"/>
                  <a:pt x="1901952" y="642566"/>
                </a:cubicBezTo>
                <a:cubicBezTo>
                  <a:pt x="2092452" y="369770"/>
                  <a:pt x="2267712" y="189938"/>
                  <a:pt x="2487168" y="84782"/>
                </a:cubicBezTo>
                <a:cubicBezTo>
                  <a:pt x="2706624" y="-20374"/>
                  <a:pt x="2962656" y="-4372"/>
                  <a:pt x="3218688" y="11630"/>
                </a:cubicBezTo>
              </a:path>
            </a:pathLst>
          </a:cu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05E2791C-BF91-9F1C-7F79-2A69D4697CEB}"/>
              </a:ext>
            </a:extLst>
          </p:cNvPr>
          <p:cNvSpPr/>
          <p:nvPr/>
        </p:nvSpPr>
        <p:spPr>
          <a:xfrm>
            <a:off x="6885431" y="2373713"/>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a:extLst>
              <a:ext uri="{FF2B5EF4-FFF2-40B4-BE49-F238E27FC236}">
                <a16:creationId xmlns:a16="http://schemas.microsoft.com/office/drawing/2014/main" id="{945A7260-FC1E-FE65-A2CE-93D58A52E88F}"/>
              </a:ext>
            </a:extLst>
          </p:cNvPr>
          <p:cNvSpPr/>
          <p:nvPr/>
        </p:nvSpPr>
        <p:spPr>
          <a:xfrm rot="16200000">
            <a:off x="8046705" y="195949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650D6EA8-9A71-0518-806D-CD728806CB2E}"/>
              </a:ext>
            </a:extLst>
          </p:cNvPr>
          <p:cNvSpPr txBox="1"/>
          <p:nvPr/>
        </p:nvSpPr>
        <p:spPr>
          <a:xfrm>
            <a:off x="7561992" y="1798622"/>
            <a:ext cx="1106585" cy="369332"/>
          </a:xfrm>
          <a:prstGeom prst="rect">
            <a:avLst/>
          </a:prstGeom>
          <a:noFill/>
        </p:spPr>
        <p:txBody>
          <a:bodyPr wrap="none" rtlCol="0">
            <a:spAutoFit/>
          </a:bodyPr>
          <a:lstStyle/>
          <a:p>
            <a:r>
              <a:rPr lang="en-US" dirty="0">
                <a:solidFill>
                  <a:srgbClr val="FF0000"/>
                </a:solidFill>
              </a:rPr>
              <a:t>Transition</a:t>
            </a:r>
          </a:p>
        </p:txBody>
      </p:sp>
      <p:sp>
        <p:nvSpPr>
          <p:cNvPr id="14" name="TextBox 13">
            <a:extLst>
              <a:ext uri="{FF2B5EF4-FFF2-40B4-BE49-F238E27FC236}">
                <a16:creationId xmlns:a16="http://schemas.microsoft.com/office/drawing/2014/main" id="{5BA50E94-471C-CE85-8A2F-4557F1E00D5D}"/>
              </a:ext>
            </a:extLst>
          </p:cNvPr>
          <p:cNvSpPr txBox="1"/>
          <p:nvPr/>
        </p:nvSpPr>
        <p:spPr>
          <a:xfrm>
            <a:off x="9423778" y="2924743"/>
            <a:ext cx="1048685" cy="646331"/>
          </a:xfrm>
          <a:prstGeom prst="rect">
            <a:avLst/>
          </a:prstGeom>
          <a:noFill/>
          <a:ln>
            <a:solidFill>
              <a:schemeClr val="tx1"/>
            </a:solidFill>
          </a:ln>
        </p:spPr>
        <p:txBody>
          <a:bodyPr wrap="none" rtlCol="0">
            <a:spAutoFit/>
          </a:bodyPr>
          <a:lstStyle/>
          <a:p>
            <a:r>
              <a:rPr lang="en-US" dirty="0"/>
              <a:t>Audio</a:t>
            </a:r>
          </a:p>
          <a:p>
            <a:r>
              <a:rPr lang="en-US" dirty="0"/>
              <a:t>Amplifier</a:t>
            </a:r>
          </a:p>
        </p:txBody>
      </p:sp>
      <p:sp>
        <p:nvSpPr>
          <p:cNvPr id="15" name="TextBox 14">
            <a:extLst>
              <a:ext uri="{FF2B5EF4-FFF2-40B4-BE49-F238E27FC236}">
                <a16:creationId xmlns:a16="http://schemas.microsoft.com/office/drawing/2014/main" id="{39E89FC5-2665-6407-4053-567CA5A2E5DC}"/>
              </a:ext>
            </a:extLst>
          </p:cNvPr>
          <p:cNvSpPr txBox="1"/>
          <p:nvPr/>
        </p:nvSpPr>
        <p:spPr>
          <a:xfrm>
            <a:off x="7019682" y="3025297"/>
            <a:ext cx="870110" cy="646331"/>
          </a:xfrm>
          <a:prstGeom prst="rect">
            <a:avLst/>
          </a:prstGeom>
          <a:noFill/>
        </p:spPr>
        <p:txBody>
          <a:bodyPr wrap="none" rtlCol="0">
            <a:spAutoFit/>
          </a:bodyPr>
          <a:lstStyle/>
          <a:p>
            <a:r>
              <a:rPr lang="en-US" dirty="0">
                <a:solidFill>
                  <a:srgbClr val="FF0000"/>
                </a:solidFill>
              </a:rPr>
              <a:t>Digital</a:t>
            </a:r>
          </a:p>
          <a:p>
            <a:r>
              <a:rPr lang="en-US" dirty="0">
                <a:solidFill>
                  <a:srgbClr val="FF0000"/>
                </a:solidFill>
              </a:rPr>
              <a:t>"Valve"</a:t>
            </a:r>
          </a:p>
        </p:txBody>
      </p:sp>
      <p:sp>
        <p:nvSpPr>
          <p:cNvPr id="16" name="TextBox 15">
            <a:extLst>
              <a:ext uri="{FF2B5EF4-FFF2-40B4-BE49-F238E27FC236}">
                <a16:creationId xmlns:a16="http://schemas.microsoft.com/office/drawing/2014/main" id="{F396E3C1-9535-1A5A-6688-8A4E2CAA3336}"/>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CE4C17F2-B12C-ED52-D116-442BAD51323B}"/>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sp>
        <p:nvSpPr>
          <p:cNvPr id="20" name="Right Brace 19">
            <a:extLst>
              <a:ext uri="{FF2B5EF4-FFF2-40B4-BE49-F238E27FC236}">
                <a16:creationId xmlns:a16="http://schemas.microsoft.com/office/drawing/2014/main" id="{84623298-6B86-1674-B3CE-AD4C0B4CA8E0}"/>
              </a:ext>
            </a:extLst>
          </p:cNvPr>
          <p:cNvSpPr/>
          <p:nvPr/>
        </p:nvSpPr>
        <p:spPr>
          <a:xfrm rot="5400000" flipV="1">
            <a:off x="9309457" y="3371786"/>
            <a:ext cx="181122" cy="2048225"/>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3BF6A08C-8BE8-386F-64D7-CE796EC56DA6}"/>
              </a:ext>
            </a:extLst>
          </p:cNvPr>
          <p:cNvSpPr txBox="1"/>
          <p:nvPr/>
        </p:nvSpPr>
        <p:spPr>
          <a:xfrm>
            <a:off x="8772731" y="4489224"/>
            <a:ext cx="1254574" cy="369332"/>
          </a:xfrm>
          <a:prstGeom prst="rect">
            <a:avLst/>
          </a:prstGeom>
          <a:noFill/>
        </p:spPr>
        <p:txBody>
          <a:bodyPr wrap="none" rtlCol="0">
            <a:spAutoFit/>
          </a:bodyPr>
          <a:lstStyle/>
          <a:p>
            <a:r>
              <a:rPr lang="en-US" dirty="0">
                <a:solidFill>
                  <a:srgbClr val="FF0000"/>
                </a:solidFill>
              </a:rPr>
              <a:t>Regenerate</a:t>
            </a:r>
          </a:p>
        </p:txBody>
      </p:sp>
      <p:pic>
        <p:nvPicPr>
          <p:cNvPr id="22" name="Picture 21" descr="A sound waveform with black background&#10;&#10;AI-generated content may be incorrect.">
            <a:extLst>
              <a:ext uri="{FF2B5EF4-FFF2-40B4-BE49-F238E27FC236}">
                <a16:creationId xmlns:a16="http://schemas.microsoft.com/office/drawing/2014/main" id="{4BCBF2D0-BA44-6F98-3F49-FDD2AA63DA64}"/>
              </a:ext>
            </a:extLst>
          </p:cNvPr>
          <p:cNvPicPr>
            <a:picLocks noChangeAspect="1"/>
          </p:cNvPicPr>
          <p:nvPr/>
        </p:nvPicPr>
        <p:blipFill>
          <a:blip r:embed="rId2"/>
          <a:srcRect r="37059"/>
          <a:stretch/>
        </p:blipFill>
        <p:spPr>
          <a:xfrm>
            <a:off x="9252455" y="3429899"/>
            <a:ext cx="1220008" cy="488997"/>
          </a:xfrm>
          <a:prstGeom prst="rect">
            <a:avLst/>
          </a:prstGeom>
        </p:spPr>
      </p:pic>
      <p:grpSp>
        <p:nvGrpSpPr>
          <p:cNvPr id="47" name="Group 46">
            <a:extLst>
              <a:ext uri="{FF2B5EF4-FFF2-40B4-BE49-F238E27FC236}">
                <a16:creationId xmlns:a16="http://schemas.microsoft.com/office/drawing/2014/main" id="{B3592D63-ACE8-B46E-1C6B-EAA36989CEE2}"/>
              </a:ext>
            </a:extLst>
          </p:cNvPr>
          <p:cNvGrpSpPr/>
          <p:nvPr/>
        </p:nvGrpSpPr>
        <p:grpSpPr>
          <a:xfrm>
            <a:off x="7101371" y="3693306"/>
            <a:ext cx="734091" cy="279132"/>
            <a:chOff x="6885431" y="5702808"/>
            <a:chExt cx="1069849" cy="313944"/>
          </a:xfrm>
        </p:grpSpPr>
        <p:cxnSp>
          <p:nvCxnSpPr>
            <p:cNvPr id="24" name="Straight Connector 23">
              <a:extLst>
                <a:ext uri="{FF2B5EF4-FFF2-40B4-BE49-F238E27FC236}">
                  <a16:creationId xmlns:a16="http://schemas.microsoft.com/office/drawing/2014/main" id="{50F711AF-9E35-2BDE-7F61-53AE98873594}"/>
                </a:ext>
              </a:extLst>
            </p:cNvPr>
            <p:cNvCxnSpPr>
              <a:cxnSpLocks/>
            </p:cNvCxnSpPr>
            <p:nvPr/>
          </p:nvCxnSpPr>
          <p:spPr>
            <a:xfrm>
              <a:off x="6885431" y="6016752"/>
              <a:ext cx="18235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2B25AC3-4A05-2D1C-2370-43D6C77BDBD5}"/>
                </a:ext>
              </a:extLst>
            </p:cNvPr>
            <p:cNvCxnSpPr>
              <a:cxnSpLocks/>
            </p:cNvCxnSpPr>
            <p:nvPr/>
          </p:nvCxnSpPr>
          <p:spPr>
            <a:xfrm>
              <a:off x="7067789"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63D8CCF-A8D3-317A-37AE-7DB8CDB6C404}"/>
                </a:ext>
              </a:extLst>
            </p:cNvPr>
            <p:cNvCxnSpPr>
              <a:cxnSpLocks/>
            </p:cNvCxnSpPr>
            <p:nvPr/>
          </p:nvCxnSpPr>
          <p:spPr>
            <a:xfrm>
              <a:off x="7067789" y="5705856"/>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68B16E4-5A62-01C9-5717-EFEE4F3274F0}"/>
                </a:ext>
              </a:extLst>
            </p:cNvPr>
            <p:cNvCxnSpPr>
              <a:cxnSpLocks/>
            </p:cNvCxnSpPr>
            <p:nvPr/>
          </p:nvCxnSpPr>
          <p:spPr>
            <a:xfrm>
              <a:off x="7306056"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C17D002-7C0B-0B60-0608-C9A531913155}"/>
                </a:ext>
              </a:extLst>
            </p:cNvPr>
            <p:cNvCxnSpPr>
              <a:cxnSpLocks/>
            </p:cNvCxnSpPr>
            <p:nvPr/>
          </p:nvCxnSpPr>
          <p:spPr>
            <a:xfrm flipV="1">
              <a:off x="7306056" y="6013704"/>
              <a:ext cx="255936" cy="30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441966D-3535-82B1-678B-DEE23D1E03E5}"/>
                </a:ext>
              </a:extLst>
            </p:cNvPr>
            <p:cNvCxnSpPr>
              <a:cxnSpLocks/>
            </p:cNvCxnSpPr>
            <p:nvPr/>
          </p:nvCxnSpPr>
          <p:spPr>
            <a:xfrm>
              <a:off x="7561992"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650837D-8F4C-0ACE-FA23-5C9CE6724C53}"/>
                </a:ext>
              </a:extLst>
            </p:cNvPr>
            <p:cNvCxnSpPr>
              <a:cxnSpLocks/>
            </p:cNvCxnSpPr>
            <p:nvPr/>
          </p:nvCxnSpPr>
          <p:spPr>
            <a:xfrm>
              <a:off x="7561992" y="5702808"/>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B45D1CB-8E6C-C505-A0C6-02B2EE472C3E}"/>
                </a:ext>
              </a:extLst>
            </p:cNvPr>
            <p:cNvCxnSpPr>
              <a:cxnSpLocks/>
            </p:cNvCxnSpPr>
            <p:nvPr/>
          </p:nvCxnSpPr>
          <p:spPr>
            <a:xfrm>
              <a:off x="7800259"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5BF7BE5-79D7-73AB-DABE-174FEFAEE766}"/>
                </a:ext>
              </a:extLst>
            </p:cNvPr>
            <p:cNvCxnSpPr>
              <a:cxnSpLocks/>
            </p:cNvCxnSpPr>
            <p:nvPr/>
          </p:nvCxnSpPr>
          <p:spPr>
            <a:xfrm flipH="1">
              <a:off x="7800259" y="6013704"/>
              <a:ext cx="1550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CE30BC61-A0DC-3155-C4FF-72D7DE4744BB}"/>
              </a:ext>
            </a:extLst>
          </p:cNvPr>
          <p:cNvGrpSpPr/>
          <p:nvPr/>
        </p:nvGrpSpPr>
        <p:grpSpPr>
          <a:xfrm>
            <a:off x="10680164" y="3114989"/>
            <a:ext cx="591310" cy="808172"/>
            <a:chOff x="7666056" y="2280976"/>
            <a:chExt cx="839968" cy="1148024"/>
          </a:xfrm>
        </p:grpSpPr>
        <p:cxnSp>
          <p:nvCxnSpPr>
            <p:cNvPr id="7" name="Straight Connector 6">
              <a:extLst>
                <a:ext uri="{FF2B5EF4-FFF2-40B4-BE49-F238E27FC236}">
                  <a16:creationId xmlns:a16="http://schemas.microsoft.com/office/drawing/2014/main" id="{E880B30C-F3E5-8054-11E0-4E52CFF5749D}"/>
                </a:ext>
              </a:extLst>
            </p:cNvPr>
            <p:cNvCxnSpPr>
              <a:cxnSpLocks/>
            </p:cNvCxnSpPr>
            <p:nvPr/>
          </p:nvCxnSpPr>
          <p:spPr>
            <a:xfrm>
              <a:off x="8288026" y="2280976"/>
              <a:ext cx="0" cy="215374"/>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C9137301-4FC5-1409-DD97-71D9A1973462}"/>
                </a:ext>
              </a:extLst>
            </p:cNvPr>
            <p:cNvSpPr/>
            <p:nvPr/>
          </p:nvSpPr>
          <p:spPr>
            <a:xfrm>
              <a:off x="7773560" y="2466704"/>
              <a:ext cx="732464" cy="755967"/>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B8D8B8DE-451B-CA21-1EC2-869332456742}"/>
                </a:ext>
              </a:extLst>
            </p:cNvPr>
            <p:cNvCxnSpPr>
              <a:cxnSpLocks/>
            </p:cNvCxnSpPr>
            <p:nvPr/>
          </p:nvCxnSpPr>
          <p:spPr>
            <a:xfrm>
              <a:off x="8012997" y="2615326"/>
              <a:ext cx="0" cy="4974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9871480-B06A-514E-30A6-27340E9089CB}"/>
                </a:ext>
              </a:extLst>
            </p:cNvPr>
            <p:cNvCxnSpPr>
              <a:cxnSpLocks/>
            </p:cNvCxnSpPr>
            <p:nvPr/>
          </p:nvCxnSpPr>
          <p:spPr>
            <a:xfrm flipH="1">
              <a:off x="8012997" y="2496350"/>
              <a:ext cx="275029" cy="2379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5F0E929-3B43-C1B6-E0C9-473AA13E800E}"/>
                </a:ext>
              </a:extLst>
            </p:cNvPr>
            <p:cNvCxnSpPr>
              <a:cxnSpLocks/>
            </p:cNvCxnSpPr>
            <p:nvPr/>
          </p:nvCxnSpPr>
          <p:spPr>
            <a:xfrm flipH="1" flipV="1">
              <a:off x="8012997" y="2979675"/>
              <a:ext cx="275029" cy="213316"/>
            </a:xfrm>
            <a:prstGeom prst="line">
              <a:avLst/>
            </a:prstGeom>
            <a:ln w="28575">
              <a:solidFill>
                <a:schemeClr val="tx1"/>
              </a:solidFill>
              <a:head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AAFEBF3-14FA-7572-DEBB-507C646B26F1}"/>
                </a:ext>
              </a:extLst>
            </p:cNvPr>
            <p:cNvCxnSpPr>
              <a:cxnSpLocks/>
            </p:cNvCxnSpPr>
            <p:nvPr/>
          </p:nvCxnSpPr>
          <p:spPr>
            <a:xfrm flipV="1">
              <a:off x="8288026" y="3192991"/>
              <a:ext cx="0" cy="2360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16D9131-9FF8-CDD6-604D-4B678CF72688}"/>
                </a:ext>
              </a:extLst>
            </p:cNvPr>
            <p:cNvCxnSpPr>
              <a:cxnSpLocks/>
            </p:cNvCxnSpPr>
            <p:nvPr/>
          </p:nvCxnSpPr>
          <p:spPr>
            <a:xfrm flipH="1">
              <a:off x="7666056" y="2844687"/>
              <a:ext cx="346941"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6847A46B-D5AB-0CC6-0E97-07DB4B49C96C}"/>
              </a:ext>
            </a:extLst>
          </p:cNvPr>
          <p:cNvGrpSpPr/>
          <p:nvPr/>
        </p:nvGrpSpPr>
        <p:grpSpPr>
          <a:xfrm>
            <a:off x="7015557" y="2167954"/>
            <a:ext cx="645435" cy="719897"/>
            <a:chOff x="9033468" y="2344020"/>
            <a:chExt cx="2502035" cy="2790688"/>
          </a:xfrm>
        </p:grpSpPr>
        <p:cxnSp>
          <p:nvCxnSpPr>
            <p:cNvPr id="29" name="Straight Connector 28">
              <a:extLst>
                <a:ext uri="{FF2B5EF4-FFF2-40B4-BE49-F238E27FC236}">
                  <a16:creationId xmlns:a16="http://schemas.microsoft.com/office/drawing/2014/main" id="{ED641E3A-DD77-53EE-34D9-8980F181AD7D}"/>
                </a:ext>
              </a:extLst>
            </p:cNvPr>
            <p:cNvCxnSpPr>
              <a:cxnSpLocks/>
            </p:cNvCxnSpPr>
            <p:nvPr/>
          </p:nvCxnSpPr>
          <p:spPr>
            <a:xfrm>
              <a:off x="10771041" y="2344020"/>
              <a:ext cx="0" cy="1096223"/>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CDD16FF5-EC31-4F59-2C7D-568DC602BE97}"/>
                </a:ext>
              </a:extLst>
            </p:cNvPr>
            <p:cNvSpPr/>
            <p:nvPr/>
          </p:nvSpPr>
          <p:spPr>
            <a:xfrm>
              <a:off x="9384607" y="2714725"/>
              <a:ext cx="2150896" cy="221991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6AC7F4BA-4158-0210-78FC-86FCBA6E1F9B}"/>
                </a:ext>
              </a:extLst>
            </p:cNvPr>
            <p:cNvCxnSpPr>
              <a:cxnSpLocks/>
            </p:cNvCxnSpPr>
            <p:nvPr/>
          </p:nvCxnSpPr>
          <p:spPr>
            <a:xfrm>
              <a:off x="10238440" y="3151157"/>
              <a:ext cx="0" cy="146086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27FBC76-B684-D6D3-F365-310516AE6F6B}"/>
                </a:ext>
              </a:extLst>
            </p:cNvPr>
            <p:cNvCxnSpPr>
              <a:cxnSpLocks/>
            </p:cNvCxnSpPr>
            <p:nvPr/>
          </p:nvCxnSpPr>
          <p:spPr>
            <a:xfrm flipH="1" flipV="1">
              <a:off x="10238440" y="3440243"/>
              <a:ext cx="532601" cy="4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093210A-9F01-C00B-CF3A-20035F82DB8E}"/>
                </a:ext>
              </a:extLst>
            </p:cNvPr>
            <p:cNvCxnSpPr>
              <a:cxnSpLocks/>
            </p:cNvCxnSpPr>
            <p:nvPr/>
          </p:nvCxnSpPr>
          <p:spPr>
            <a:xfrm flipV="1">
              <a:off x="10763924" y="4221078"/>
              <a:ext cx="0" cy="9136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CB7FAFF-6246-B244-4860-ABD6C8262348}"/>
                </a:ext>
              </a:extLst>
            </p:cNvPr>
            <p:cNvCxnSpPr>
              <a:cxnSpLocks/>
            </p:cNvCxnSpPr>
            <p:nvPr/>
          </p:nvCxnSpPr>
          <p:spPr>
            <a:xfrm flipH="1">
              <a:off x="9033468" y="3824681"/>
              <a:ext cx="1045871" cy="0"/>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C9E6ABF-F813-1BD8-314D-ED8B2E5F8C80}"/>
                </a:ext>
              </a:extLst>
            </p:cNvPr>
            <p:cNvCxnSpPr>
              <a:cxnSpLocks/>
            </p:cNvCxnSpPr>
            <p:nvPr/>
          </p:nvCxnSpPr>
          <p:spPr>
            <a:xfrm>
              <a:off x="10079339" y="3429000"/>
              <a:ext cx="0" cy="7920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C71DAD5-2EA5-683D-2D1B-580904F543C5}"/>
                </a:ext>
              </a:extLst>
            </p:cNvPr>
            <p:cNvCxnSpPr>
              <a:cxnSpLocks/>
            </p:cNvCxnSpPr>
            <p:nvPr/>
          </p:nvCxnSpPr>
          <p:spPr>
            <a:xfrm flipH="1" flipV="1">
              <a:off x="10238440" y="4221380"/>
              <a:ext cx="532601" cy="4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29345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C3D64-1B7A-34E2-4E1D-D8B8928DE5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B6B78C-B7C0-4545-7052-176017CEAA46}"/>
              </a:ext>
            </a:extLst>
          </p:cNvPr>
          <p:cNvSpPr>
            <a:spLocks noGrp="1"/>
          </p:cNvSpPr>
          <p:nvPr>
            <p:ph type="title"/>
          </p:nvPr>
        </p:nvSpPr>
        <p:spPr/>
        <p:txBody>
          <a:bodyPr/>
          <a:lstStyle/>
          <a:p>
            <a:r>
              <a:rPr lang="en-US" dirty="0"/>
              <a:t>Two Kinds of "Digital" Transistors</a:t>
            </a:r>
          </a:p>
        </p:txBody>
      </p:sp>
      <p:sp>
        <p:nvSpPr>
          <p:cNvPr id="3" name="Content Placeholder 2">
            <a:extLst>
              <a:ext uri="{FF2B5EF4-FFF2-40B4-BE49-F238E27FC236}">
                <a16:creationId xmlns:a16="http://schemas.microsoft.com/office/drawing/2014/main" id="{FF408344-C72E-5C9D-E652-CEBE4BBE4B69}"/>
              </a:ext>
            </a:extLst>
          </p:cNvPr>
          <p:cNvSpPr>
            <a:spLocks noGrp="1"/>
          </p:cNvSpPr>
          <p:nvPr>
            <p:ph idx="1"/>
          </p:nvPr>
        </p:nvSpPr>
        <p:spPr>
          <a:xfrm>
            <a:off x="838199" y="1825625"/>
            <a:ext cx="4513285" cy="4127111"/>
          </a:xfrm>
        </p:spPr>
        <p:txBody>
          <a:bodyPr>
            <a:normAutofit fontScale="92500" lnSpcReduction="10000"/>
          </a:bodyPr>
          <a:lstStyle/>
          <a:p>
            <a:r>
              <a:rPr lang="en-US" dirty="0"/>
              <a:t>If you take a normal amplifier transistor and tune it to be "more on / off" you get an NMOS transistor</a:t>
            </a:r>
          </a:p>
          <a:p>
            <a:pPr lvl="1"/>
            <a:r>
              <a:rPr lang="en-US" dirty="0"/>
              <a:t>Open until a voltage is applied</a:t>
            </a:r>
          </a:p>
          <a:p>
            <a:pPr lvl="1"/>
            <a:r>
              <a:rPr lang="en-US" dirty="0"/>
              <a:t>Dominated in early chips</a:t>
            </a:r>
          </a:p>
          <a:p>
            <a:r>
              <a:rPr lang="en-US" dirty="0"/>
              <a:t>With a bit more work you can make a PMOS transistor</a:t>
            </a:r>
          </a:p>
          <a:p>
            <a:pPr lvl="1"/>
            <a:r>
              <a:rPr lang="en-US" dirty="0"/>
              <a:t>Closed until a voltage is applied</a:t>
            </a:r>
          </a:p>
          <a:p>
            <a:pPr lvl="1"/>
            <a:r>
              <a:rPr lang="en-US" dirty="0"/>
              <a:t>Modern chips use CMOS (NMOS and PMOS working together)</a:t>
            </a:r>
          </a:p>
        </p:txBody>
      </p:sp>
      <p:cxnSp>
        <p:nvCxnSpPr>
          <p:cNvPr id="5" name="Straight Connector 4">
            <a:extLst>
              <a:ext uri="{FF2B5EF4-FFF2-40B4-BE49-F238E27FC236}">
                <a16:creationId xmlns:a16="http://schemas.microsoft.com/office/drawing/2014/main" id="{A54E7A17-42B5-D802-B947-64B3AE43C1E0}"/>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4C3A948-9A35-527E-0329-303AF1C48D58}"/>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Freeform 9">
            <a:extLst>
              <a:ext uri="{FF2B5EF4-FFF2-40B4-BE49-F238E27FC236}">
                <a16:creationId xmlns:a16="http://schemas.microsoft.com/office/drawing/2014/main" id="{1858E149-87C3-959E-2F0D-8E040A89B3E6}"/>
              </a:ext>
            </a:extLst>
          </p:cNvPr>
          <p:cNvSpPr/>
          <p:nvPr/>
        </p:nvSpPr>
        <p:spPr>
          <a:xfrm>
            <a:off x="6885431" y="2373713"/>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BE5B6EE-5EB4-43BC-F930-77EF83654698}"/>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0F74940C-B118-9009-03BE-EBBB623D2F84}"/>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grpSp>
        <p:nvGrpSpPr>
          <p:cNvPr id="27" name="Group 26">
            <a:extLst>
              <a:ext uri="{FF2B5EF4-FFF2-40B4-BE49-F238E27FC236}">
                <a16:creationId xmlns:a16="http://schemas.microsoft.com/office/drawing/2014/main" id="{E254B5E4-F1FE-43E4-BC03-C8DFA9B11CCB}"/>
              </a:ext>
            </a:extLst>
          </p:cNvPr>
          <p:cNvGrpSpPr/>
          <p:nvPr/>
        </p:nvGrpSpPr>
        <p:grpSpPr>
          <a:xfrm>
            <a:off x="10644098" y="1835185"/>
            <a:ext cx="893028" cy="996054"/>
            <a:chOff x="9033468" y="2344020"/>
            <a:chExt cx="2502035" cy="2790688"/>
          </a:xfrm>
        </p:grpSpPr>
        <p:cxnSp>
          <p:nvCxnSpPr>
            <p:cNvPr id="29" name="Straight Connector 28">
              <a:extLst>
                <a:ext uri="{FF2B5EF4-FFF2-40B4-BE49-F238E27FC236}">
                  <a16:creationId xmlns:a16="http://schemas.microsoft.com/office/drawing/2014/main" id="{958AED9B-6450-4E69-5262-0CECDF244FD3}"/>
                </a:ext>
              </a:extLst>
            </p:cNvPr>
            <p:cNvCxnSpPr>
              <a:cxnSpLocks/>
            </p:cNvCxnSpPr>
            <p:nvPr/>
          </p:nvCxnSpPr>
          <p:spPr>
            <a:xfrm>
              <a:off x="10771041" y="2344020"/>
              <a:ext cx="0" cy="1096223"/>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5193DDD7-7323-25A8-D73C-18B310A5091D}"/>
                </a:ext>
              </a:extLst>
            </p:cNvPr>
            <p:cNvSpPr/>
            <p:nvPr/>
          </p:nvSpPr>
          <p:spPr>
            <a:xfrm>
              <a:off x="9384607" y="2714725"/>
              <a:ext cx="2150896" cy="221991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B95CDAFD-D5FA-1B78-15E7-F9CF151C8F2D}"/>
                </a:ext>
              </a:extLst>
            </p:cNvPr>
            <p:cNvCxnSpPr>
              <a:cxnSpLocks/>
            </p:cNvCxnSpPr>
            <p:nvPr/>
          </p:nvCxnSpPr>
          <p:spPr>
            <a:xfrm>
              <a:off x="10238440" y="3151157"/>
              <a:ext cx="0" cy="14608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F91C76C-D125-66ED-89DB-6DBCA0725284}"/>
                </a:ext>
              </a:extLst>
            </p:cNvPr>
            <p:cNvCxnSpPr>
              <a:cxnSpLocks/>
            </p:cNvCxnSpPr>
            <p:nvPr/>
          </p:nvCxnSpPr>
          <p:spPr>
            <a:xfrm flipH="1" flipV="1">
              <a:off x="10238440" y="3440243"/>
              <a:ext cx="532601" cy="40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D6C4F5D-1031-CB30-60AC-ABDE19BF8DBE}"/>
                </a:ext>
              </a:extLst>
            </p:cNvPr>
            <p:cNvCxnSpPr>
              <a:cxnSpLocks/>
            </p:cNvCxnSpPr>
            <p:nvPr/>
          </p:nvCxnSpPr>
          <p:spPr>
            <a:xfrm flipV="1">
              <a:off x="10763924" y="4221078"/>
              <a:ext cx="0" cy="91363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C6A753C-BF59-B685-AA78-EF84281F22FA}"/>
                </a:ext>
              </a:extLst>
            </p:cNvPr>
            <p:cNvCxnSpPr>
              <a:cxnSpLocks/>
            </p:cNvCxnSpPr>
            <p:nvPr/>
          </p:nvCxnSpPr>
          <p:spPr>
            <a:xfrm flipH="1">
              <a:off x="9033468" y="3824681"/>
              <a:ext cx="1045871"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82F77B8-760C-5A57-ABEF-6D505F38A55F}"/>
                </a:ext>
              </a:extLst>
            </p:cNvPr>
            <p:cNvCxnSpPr>
              <a:cxnSpLocks/>
            </p:cNvCxnSpPr>
            <p:nvPr/>
          </p:nvCxnSpPr>
          <p:spPr>
            <a:xfrm>
              <a:off x="10079339" y="3429000"/>
              <a:ext cx="0" cy="79207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B577751-2DA0-18D7-47C4-A2CA49571283}"/>
                </a:ext>
              </a:extLst>
            </p:cNvPr>
            <p:cNvCxnSpPr>
              <a:cxnSpLocks/>
            </p:cNvCxnSpPr>
            <p:nvPr/>
          </p:nvCxnSpPr>
          <p:spPr>
            <a:xfrm flipH="1" flipV="1">
              <a:off x="10238440" y="4221380"/>
              <a:ext cx="532601" cy="40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F86D107B-0C0F-38BD-C26A-929BE5390F8C}"/>
              </a:ext>
            </a:extLst>
          </p:cNvPr>
          <p:cNvGrpSpPr/>
          <p:nvPr/>
        </p:nvGrpSpPr>
        <p:grpSpPr>
          <a:xfrm>
            <a:off x="10648476" y="4288320"/>
            <a:ext cx="921393" cy="1075104"/>
            <a:chOff x="1537398" y="2225045"/>
            <a:chExt cx="2493661" cy="2909663"/>
          </a:xfrm>
        </p:grpSpPr>
        <p:cxnSp>
          <p:nvCxnSpPr>
            <p:cNvPr id="43" name="Straight Connector 42">
              <a:extLst>
                <a:ext uri="{FF2B5EF4-FFF2-40B4-BE49-F238E27FC236}">
                  <a16:creationId xmlns:a16="http://schemas.microsoft.com/office/drawing/2014/main" id="{67B6EBF9-6E88-37E9-9A2D-F292CD9C7228}"/>
                </a:ext>
              </a:extLst>
            </p:cNvPr>
            <p:cNvCxnSpPr>
              <a:cxnSpLocks/>
            </p:cNvCxnSpPr>
            <p:nvPr/>
          </p:nvCxnSpPr>
          <p:spPr>
            <a:xfrm>
              <a:off x="3266597" y="2225045"/>
              <a:ext cx="0" cy="1061625"/>
            </a:xfrm>
            <a:prstGeom prst="line">
              <a:avLst/>
            </a:prstGeom>
            <a:ln w="38100" cap="rnd">
              <a:solidFill>
                <a:srgbClr val="0070C0"/>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47FD6B36-4A5C-A66F-54DD-254C6F804044}"/>
                </a:ext>
              </a:extLst>
            </p:cNvPr>
            <p:cNvSpPr/>
            <p:nvPr/>
          </p:nvSpPr>
          <p:spPr>
            <a:xfrm>
              <a:off x="1880163" y="2561152"/>
              <a:ext cx="2150896" cy="2219913"/>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8D54897B-D363-DC63-B8AB-3DA4E8B3FFE9}"/>
                </a:ext>
              </a:extLst>
            </p:cNvPr>
            <p:cNvCxnSpPr>
              <a:cxnSpLocks/>
            </p:cNvCxnSpPr>
            <p:nvPr/>
          </p:nvCxnSpPr>
          <p:spPr>
            <a:xfrm>
              <a:off x="2733996" y="2997584"/>
              <a:ext cx="0" cy="146086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A02AEF3-05E6-A94D-19CE-FE78CA4075E2}"/>
                </a:ext>
              </a:extLst>
            </p:cNvPr>
            <p:cNvCxnSpPr>
              <a:cxnSpLocks/>
            </p:cNvCxnSpPr>
            <p:nvPr/>
          </p:nvCxnSpPr>
          <p:spPr>
            <a:xfrm flipH="1" flipV="1">
              <a:off x="2733996" y="3286670"/>
              <a:ext cx="532601" cy="400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FB9FBB9-AF7A-53A5-2132-1BDA4CDF6071}"/>
                </a:ext>
              </a:extLst>
            </p:cNvPr>
            <p:cNvCxnSpPr>
              <a:cxnSpLocks/>
            </p:cNvCxnSpPr>
            <p:nvPr/>
          </p:nvCxnSpPr>
          <p:spPr>
            <a:xfrm flipV="1">
              <a:off x="3259480" y="4067505"/>
              <a:ext cx="0" cy="106720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1C48FA-7194-94AA-C21A-3F4E684A3C76}"/>
                </a:ext>
              </a:extLst>
            </p:cNvPr>
            <p:cNvCxnSpPr>
              <a:cxnSpLocks/>
              <a:stCxn id="53" idx="2"/>
            </p:cNvCxnSpPr>
            <p:nvPr/>
          </p:nvCxnSpPr>
          <p:spPr>
            <a:xfrm flipH="1">
              <a:off x="1537398" y="3670785"/>
              <a:ext cx="743579" cy="323"/>
            </a:xfrm>
            <a:prstGeom prst="line">
              <a:avLst/>
            </a:prstGeom>
            <a:ln w="38100" cap="rnd">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2436FA7-ECB6-006E-6D7C-227AC94CE447}"/>
                </a:ext>
              </a:extLst>
            </p:cNvPr>
            <p:cNvCxnSpPr>
              <a:cxnSpLocks/>
            </p:cNvCxnSpPr>
            <p:nvPr/>
          </p:nvCxnSpPr>
          <p:spPr>
            <a:xfrm>
              <a:off x="2574895" y="3275427"/>
              <a:ext cx="0" cy="792078"/>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CC8579A-64E5-E6BE-3152-0A97065B7F12}"/>
                </a:ext>
              </a:extLst>
            </p:cNvPr>
            <p:cNvCxnSpPr>
              <a:cxnSpLocks/>
            </p:cNvCxnSpPr>
            <p:nvPr/>
          </p:nvCxnSpPr>
          <p:spPr>
            <a:xfrm flipH="1" flipV="1">
              <a:off x="2733996" y="4067807"/>
              <a:ext cx="532601" cy="400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D04C4672-030B-AB15-5990-5D96D13249D5}"/>
                </a:ext>
              </a:extLst>
            </p:cNvPr>
            <p:cNvSpPr/>
            <p:nvPr/>
          </p:nvSpPr>
          <p:spPr>
            <a:xfrm>
              <a:off x="2280977" y="3516889"/>
              <a:ext cx="293918" cy="307792"/>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Freeform 53">
            <a:extLst>
              <a:ext uri="{FF2B5EF4-FFF2-40B4-BE49-F238E27FC236}">
                <a16:creationId xmlns:a16="http://schemas.microsoft.com/office/drawing/2014/main" id="{EE5D1195-0F35-C0B7-C962-C90DE57557EE}"/>
              </a:ext>
            </a:extLst>
          </p:cNvPr>
          <p:cNvSpPr/>
          <p:nvPr/>
        </p:nvSpPr>
        <p:spPr>
          <a:xfrm flipV="1">
            <a:off x="6876237" y="2319353"/>
            <a:ext cx="3520411" cy="2506519"/>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 name="connsiteX0" fmla="*/ 0 w 3136392"/>
              <a:gd name="connsiteY0" fmla="*/ 2423160 h 2468156"/>
              <a:gd name="connsiteX1" fmla="*/ 999685 w 3136392"/>
              <a:gd name="connsiteY1" fmla="*/ 1965960 h 2468156"/>
              <a:gd name="connsiteX2" fmla="*/ 2035155 w 3136392"/>
              <a:gd name="connsiteY2" fmla="*/ 297073 h 2468156"/>
              <a:gd name="connsiteX3" fmla="*/ 3136392 w 3136392"/>
              <a:gd name="connsiteY3" fmla="*/ 0 h 2468156"/>
              <a:gd name="connsiteX0" fmla="*/ 0 w 3136392"/>
              <a:gd name="connsiteY0" fmla="*/ 2423160 h 2474519"/>
              <a:gd name="connsiteX1" fmla="*/ 1757502 w 3136392"/>
              <a:gd name="connsiteY1" fmla="*/ 2019123 h 2474519"/>
              <a:gd name="connsiteX2" fmla="*/ 2035155 w 3136392"/>
              <a:gd name="connsiteY2" fmla="*/ 297073 h 2474519"/>
              <a:gd name="connsiteX3" fmla="*/ 3136392 w 3136392"/>
              <a:gd name="connsiteY3" fmla="*/ 0 h 2474519"/>
              <a:gd name="connsiteX0" fmla="*/ 0 w 3136392"/>
              <a:gd name="connsiteY0" fmla="*/ 2423160 h 2506520"/>
              <a:gd name="connsiteX1" fmla="*/ 1871175 w 3136392"/>
              <a:gd name="connsiteY1" fmla="*/ 2178612 h 2506520"/>
              <a:gd name="connsiteX2" fmla="*/ 2035155 w 3136392"/>
              <a:gd name="connsiteY2" fmla="*/ 297073 h 2506520"/>
              <a:gd name="connsiteX3" fmla="*/ 3136392 w 3136392"/>
              <a:gd name="connsiteY3" fmla="*/ 0 h 2506520"/>
            </a:gdLst>
            <a:ahLst/>
            <a:cxnLst>
              <a:cxn ang="0">
                <a:pos x="connsiteX0" y="connsiteY0"/>
              </a:cxn>
              <a:cxn ang="0">
                <a:pos x="connsiteX1" y="connsiteY1"/>
              </a:cxn>
              <a:cxn ang="0">
                <a:pos x="connsiteX2" y="connsiteY2"/>
              </a:cxn>
              <a:cxn ang="0">
                <a:pos x="connsiteX3" y="connsiteY3"/>
              </a:cxn>
            </a:cxnLst>
            <a:rect l="l" t="t" r="r" b="b"/>
            <a:pathLst>
              <a:path w="3136392" h="2506520">
                <a:moveTo>
                  <a:pt x="0" y="2423160"/>
                </a:moveTo>
                <a:cubicBezTo>
                  <a:pt x="581406" y="2575560"/>
                  <a:pt x="1531983" y="2532960"/>
                  <a:pt x="1871175" y="2178612"/>
                </a:cubicBezTo>
                <a:cubicBezTo>
                  <a:pt x="2210367" y="1824264"/>
                  <a:pt x="1756263" y="675025"/>
                  <a:pt x="2035155" y="297073"/>
                </a:cubicBezTo>
                <a:cubicBezTo>
                  <a:pt x="2314047" y="-80879"/>
                  <a:pt x="2889504" y="27432"/>
                  <a:pt x="3136392" y="0"/>
                </a:cubicBezTo>
              </a:path>
            </a:pathLst>
          </a:cu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7434AD69-4DB7-9883-9079-1285D6BC76ED}"/>
              </a:ext>
            </a:extLst>
          </p:cNvPr>
          <p:cNvSpPr txBox="1"/>
          <p:nvPr/>
        </p:nvSpPr>
        <p:spPr>
          <a:xfrm>
            <a:off x="10785850" y="3011837"/>
            <a:ext cx="788999" cy="369332"/>
          </a:xfrm>
          <a:prstGeom prst="rect">
            <a:avLst/>
          </a:prstGeom>
          <a:noFill/>
        </p:spPr>
        <p:txBody>
          <a:bodyPr wrap="none" rtlCol="0">
            <a:spAutoFit/>
          </a:bodyPr>
          <a:lstStyle/>
          <a:p>
            <a:r>
              <a:rPr lang="en-US" dirty="0"/>
              <a:t>NMOS</a:t>
            </a:r>
          </a:p>
        </p:txBody>
      </p:sp>
      <p:sp>
        <p:nvSpPr>
          <p:cNvPr id="56" name="TextBox 55">
            <a:extLst>
              <a:ext uri="{FF2B5EF4-FFF2-40B4-BE49-F238E27FC236}">
                <a16:creationId xmlns:a16="http://schemas.microsoft.com/office/drawing/2014/main" id="{D16AE889-FF65-539B-AB30-2FE559BC8D7B}"/>
              </a:ext>
            </a:extLst>
          </p:cNvPr>
          <p:cNvSpPr txBox="1"/>
          <p:nvPr/>
        </p:nvSpPr>
        <p:spPr>
          <a:xfrm>
            <a:off x="10748127" y="5470686"/>
            <a:ext cx="758541" cy="369332"/>
          </a:xfrm>
          <a:prstGeom prst="rect">
            <a:avLst/>
          </a:prstGeom>
          <a:noFill/>
        </p:spPr>
        <p:txBody>
          <a:bodyPr wrap="none" rtlCol="0">
            <a:spAutoFit/>
          </a:bodyPr>
          <a:lstStyle/>
          <a:p>
            <a:r>
              <a:rPr lang="en-US" dirty="0"/>
              <a:t>PMOS</a:t>
            </a:r>
          </a:p>
        </p:txBody>
      </p:sp>
      <p:grpSp>
        <p:nvGrpSpPr>
          <p:cNvPr id="4" name="Group 3">
            <a:extLst>
              <a:ext uri="{FF2B5EF4-FFF2-40B4-BE49-F238E27FC236}">
                <a16:creationId xmlns:a16="http://schemas.microsoft.com/office/drawing/2014/main" id="{1F09719E-D1BF-5AFA-CA8B-934695C1384C}"/>
              </a:ext>
            </a:extLst>
          </p:cNvPr>
          <p:cNvGrpSpPr/>
          <p:nvPr/>
        </p:nvGrpSpPr>
        <p:grpSpPr>
          <a:xfrm>
            <a:off x="9361502" y="1112128"/>
            <a:ext cx="591310" cy="808172"/>
            <a:chOff x="7666056" y="2280976"/>
            <a:chExt cx="839968" cy="1148024"/>
          </a:xfrm>
        </p:grpSpPr>
        <p:cxnSp>
          <p:nvCxnSpPr>
            <p:cNvPr id="7" name="Straight Connector 6">
              <a:extLst>
                <a:ext uri="{FF2B5EF4-FFF2-40B4-BE49-F238E27FC236}">
                  <a16:creationId xmlns:a16="http://schemas.microsoft.com/office/drawing/2014/main" id="{0B49CA22-A0E4-D4C7-EC5B-49DE8E1659F7}"/>
                </a:ext>
              </a:extLst>
            </p:cNvPr>
            <p:cNvCxnSpPr>
              <a:cxnSpLocks/>
            </p:cNvCxnSpPr>
            <p:nvPr/>
          </p:nvCxnSpPr>
          <p:spPr>
            <a:xfrm>
              <a:off x="8288026" y="2280976"/>
              <a:ext cx="0" cy="215374"/>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1C9F029-ED84-8EAF-FF16-7B86CBC50CB7}"/>
                </a:ext>
              </a:extLst>
            </p:cNvPr>
            <p:cNvSpPr/>
            <p:nvPr/>
          </p:nvSpPr>
          <p:spPr>
            <a:xfrm>
              <a:off x="7773560" y="2466704"/>
              <a:ext cx="732464" cy="755967"/>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39DB354-8338-C2F5-E780-A5E99A5A100E}"/>
                </a:ext>
              </a:extLst>
            </p:cNvPr>
            <p:cNvCxnSpPr>
              <a:cxnSpLocks/>
            </p:cNvCxnSpPr>
            <p:nvPr/>
          </p:nvCxnSpPr>
          <p:spPr>
            <a:xfrm>
              <a:off x="8012997" y="2615326"/>
              <a:ext cx="0" cy="4974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EB4F863-3F1B-0E61-E4F3-BA5261A66820}"/>
                </a:ext>
              </a:extLst>
            </p:cNvPr>
            <p:cNvCxnSpPr>
              <a:cxnSpLocks/>
            </p:cNvCxnSpPr>
            <p:nvPr/>
          </p:nvCxnSpPr>
          <p:spPr>
            <a:xfrm flipH="1">
              <a:off x="8012997" y="2496350"/>
              <a:ext cx="275029" cy="2379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DD60053-E22E-4602-02BA-BD12B4A62CE9}"/>
                </a:ext>
              </a:extLst>
            </p:cNvPr>
            <p:cNvCxnSpPr>
              <a:cxnSpLocks/>
            </p:cNvCxnSpPr>
            <p:nvPr/>
          </p:nvCxnSpPr>
          <p:spPr>
            <a:xfrm flipH="1" flipV="1">
              <a:off x="8012997" y="2979675"/>
              <a:ext cx="275029" cy="213316"/>
            </a:xfrm>
            <a:prstGeom prst="line">
              <a:avLst/>
            </a:prstGeom>
            <a:ln w="28575">
              <a:solidFill>
                <a:schemeClr val="tx1"/>
              </a:solidFill>
              <a:headEnd type="arrow"/>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17E3050-D93D-2B10-FB4B-BF89B57DF0A1}"/>
                </a:ext>
              </a:extLst>
            </p:cNvPr>
            <p:cNvCxnSpPr>
              <a:cxnSpLocks/>
            </p:cNvCxnSpPr>
            <p:nvPr/>
          </p:nvCxnSpPr>
          <p:spPr>
            <a:xfrm flipV="1">
              <a:off x="8288026" y="3192991"/>
              <a:ext cx="0" cy="2360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6E9442C-8329-7530-FF2D-822B97ADB358}"/>
                </a:ext>
              </a:extLst>
            </p:cNvPr>
            <p:cNvCxnSpPr>
              <a:cxnSpLocks/>
            </p:cNvCxnSpPr>
            <p:nvPr/>
          </p:nvCxnSpPr>
          <p:spPr>
            <a:xfrm flipH="1">
              <a:off x="7666056" y="2844687"/>
              <a:ext cx="346941"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 name="Straight Arrow Connector 17">
            <a:extLst>
              <a:ext uri="{FF2B5EF4-FFF2-40B4-BE49-F238E27FC236}">
                <a16:creationId xmlns:a16="http://schemas.microsoft.com/office/drawing/2014/main" id="{A6FDE850-EBD6-877E-FAEE-2D2819C1A0F0}"/>
              </a:ext>
            </a:extLst>
          </p:cNvPr>
          <p:cNvCxnSpPr>
            <a:cxnSpLocks/>
          </p:cNvCxnSpPr>
          <p:nvPr/>
        </p:nvCxnSpPr>
        <p:spPr>
          <a:xfrm>
            <a:off x="10028491" y="1642402"/>
            <a:ext cx="740936" cy="4190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CE5DB60-824A-544E-1E08-A276F2E2491C}"/>
              </a:ext>
            </a:extLst>
          </p:cNvPr>
          <p:cNvSpPr txBox="1"/>
          <p:nvPr/>
        </p:nvSpPr>
        <p:spPr>
          <a:xfrm>
            <a:off x="5157216" y="5646214"/>
            <a:ext cx="4175841" cy="369332"/>
          </a:xfrm>
          <a:prstGeom prst="rect">
            <a:avLst/>
          </a:prstGeom>
          <a:noFill/>
        </p:spPr>
        <p:txBody>
          <a:bodyPr wrap="square">
            <a:spAutoFit/>
          </a:bodyPr>
          <a:lstStyle/>
          <a:p>
            <a:pPr algn="ctr"/>
            <a:r>
              <a:rPr lang="en-US" dirty="0"/>
              <a:t>https://</a:t>
            </a:r>
            <a:r>
              <a:rPr lang="en-US" dirty="0" err="1"/>
              <a:t>en.wikipedia.org</a:t>
            </a:r>
            <a:r>
              <a:rPr lang="en-US" dirty="0"/>
              <a:t>/wiki/MOSFET</a:t>
            </a:r>
          </a:p>
        </p:txBody>
      </p:sp>
      <p:sp>
        <p:nvSpPr>
          <p:cNvPr id="15" name="Right Brace 14">
            <a:extLst>
              <a:ext uri="{FF2B5EF4-FFF2-40B4-BE49-F238E27FC236}">
                <a16:creationId xmlns:a16="http://schemas.microsoft.com/office/drawing/2014/main" id="{38239C94-2FA6-2702-5321-2BDA1EA9F0DC}"/>
              </a:ext>
            </a:extLst>
          </p:cNvPr>
          <p:cNvSpPr/>
          <p:nvPr/>
        </p:nvSpPr>
        <p:spPr>
          <a:xfrm rot="16200000">
            <a:off x="8146121" y="194530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a:extLst>
              <a:ext uri="{FF2B5EF4-FFF2-40B4-BE49-F238E27FC236}">
                <a16:creationId xmlns:a16="http://schemas.microsoft.com/office/drawing/2014/main" id="{369D8B93-85BA-FDA3-44B8-B4311AB068E0}"/>
              </a:ext>
            </a:extLst>
          </p:cNvPr>
          <p:cNvSpPr/>
          <p:nvPr/>
        </p:nvSpPr>
        <p:spPr>
          <a:xfrm rot="16200000">
            <a:off x="8982812" y="1951459"/>
            <a:ext cx="137160" cy="484632"/>
          </a:xfrm>
          <a:prstGeom prst="righ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70C0"/>
              </a:solidFill>
            </a:endParaRPr>
          </a:p>
        </p:txBody>
      </p:sp>
      <p:sp>
        <p:nvSpPr>
          <p:cNvPr id="22" name="TextBox 21">
            <a:extLst>
              <a:ext uri="{FF2B5EF4-FFF2-40B4-BE49-F238E27FC236}">
                <a16:creationId xmlns:a16="http://schemas.microsoft.com/office/drawing/2014/main" id="{66C68016-DEF3-CB55-B1AA-C8A45440980A}"/>
              </a:ext>
            </a:extLst>
          </p:cNvPr>
          <p:cNvSpPr txBox="1"/>
          <p:nvPr/>
        </p:nvSpPr>
        <p:spPr>
          <a:xfrm>
            <a:off x="8144206" y="1729459"/>
            <a:ext cx="1106585" cy="369332"/>
          </a:xfrm>
          <a:prstGeom prst="rect">
            <a:avLst/>
          </a:prstGeom>
          <a:noFill/>
        </p:spPr>
        <p:txBody>
          <a:bodyPr wrap="none" rtlCol="0">
            <a:spAutoFit/>
          </a:bodyPr>
          <a:lstStyle/>
          <a:p>
            <a:r>
              <a:rPr lang="en-US" dirty="0"/>
              <a:t>Transition</a:t>
            </a:r>
          </a:p>
        </p:txBody>
      </p:sp>
    </p:spTree>
    <p:extLst>
      <p:ext uri="{BB962C8B-B14F-4D97-AF65-F5344CB8AC3E}">
        <p14:creationId xmlns:p14="http://schemas.microsoft.com/office/powerpoint/2010/main" val="26118154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1131</TotalTime>
  <Words>1323</Words>
  <Application>Microsoft Macintosh PowerPoint</Application>
  <PresentationFormat>Widescreen</PresentationFormat>
  <Paragraphs>286</Paragraphs>
  <Slides>24</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Solid State Computing</vt:lpstr>
      <vt:lpstr>Outline </vt:lpstr>
      <vt:lpstr>Valves / Tubes / Vacuum Tubes</vt:lpstr>
      <vt:lpstr>Building "Digital" Valves / Tubes</vt:lpstr>
      <vt:lpstr>Flaws of Valves</vt:lpstr>
      <vt:lpstr>Transistors</vt:lpstr>
      <vt:lpstr>Nobel Prize!</vt:lpstr>
      <vt:lpstr>Building "Digital" Transistors</vt:lpstr>
      <vt:lpstr>Two Kinds of "Digital" Transistors</vt:lpstr>
      <vt:lpstr>We use transistors to implement "gates"</vt:lpstr>
      <vt:lpstr>Not gates over time..</vt:lpstr>
      <vt:lpstr>Lets build a CMOS Not Gate</vt:lpstr>
      <vt:lpstr>Digital Logic</vt:lpstr>
      <vt:lpstr>Classic Mathematical Logic Gates</vt:lpstr>
      <vt:lpstr>NAND and NOR Fewer transistors </vt:lpstr>
      <vt:lpstr>Lets build a CMOS NAND Gate</vt:lpstr>
      <vt:lpstr>Sneak Peek: Digital Logic Design</vt:lpstr>
      <vt:lpstr>Scale Over Time</vt:lpstr>
      <vt:lpstr>Very Large Scale Integration (VLSI)</vt:lpstr>
      <vt:lpstr>Photo Lithography</vt:lpstr>
      <vt:lpstr>Growth of transistor count</vt:lpstr>
      <vt:lpstr>Lets do some VLSI design</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58</cp:revision>
  <dcterms:created xsi:type="dcterms:W3CDTF">2023-02-25T13:30:24Z</dcterms:created>
  <dcterms:modified xsi:type="dcterms:W3CDTF">2025-08-15T12:47:23Z</dcterms:modified>
</cp:coreProperties>
</file>